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notesSlides/notesSlide25.xml" ContentType="application/vnd.openxmlformats-officedocument.presentationml.notesSlide+xml"/>
  <Override PartName="/ppt/tags/tag36.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notesSlides/notesSlide40.xml" ContentType="application/vnd.openxmlformats-officedocument.presentationml.notesSlide+xml"/>
  <Override PartName="/ppt/tags/tag47.xml" ContentType="application/vnd.openxmlformats-officedocument.presentationml.tags+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tags/tag49.xml" ContentType="application/vnd.openxmlformats-officedocument.presentationml.tags+xml"/>
  <Override PartName="/ppt/notesSlides/notesSlide43.xml" ContentType="application/vnd.openxmlformats-officedocument.presentationml.notesSlide+xml"/>
  <Override PartName="/ppt/tags/tag50.xml" ContentType="application/vnd.openxmlformats-officedocument.presentationml.tags+xml"/>
  <Override PartName="/ppt/notesSlides/notesSlide44.xml" ContentType="application/vnd.openxmlformats-officedocument.presentationml.notesSlide+xml"/>
  <Override PartName="/ppt/tags/tag51.xml" ContentType="application/vnd.openxmlformats-officedocument.presentationml.tags+xml"/>
  <Override PartName="/ppt/notesSlides/notesSlide45.xml" ContentType="application/vnd.openxmlformats-officedocument.presentationml.notesSlide+xml"/>
  <Override PartName="/ppt/tags/tag52.xml" ContentType="application/vnd.openxmlformats-officedocument.presentationml.tags+xml"/>
  <Override PartName="/ppt/notesSlides/notesSlide46.xml" ContentType="application/vnd.openxmlformats-officedocument.presentationml.notesSlide+xml"/>
  <Override PartName="/ppt/tags/tag53.xml" ContentType="application/vnd.openxmlformats-officedocument.presentationml.tags+xml"/>
  <Override PartName="/ppt/notesSlides/notesSlide47.xml" ContentType="application/vnd.openxmlformats-officedocument.presentationml.notesSlide+xml"/>
  <Override PartName="/ppt/tags/tag54.xml" ContentType="application/vnd.openxmlformats-officedocument.presentationml.tags+xml"/>
  <Override PartName="/ppt/notesSlides/notesSlide48.xml" ContentType="application/vnd.openxmlformats-officedocument.presentationml.notesSlide+xml"/>
  <Override PartName="/ppt/tags/tag55.xml" ContentType="application/vnd.openxmlformats-officedocument.presentationml.tags+xml"/>
  <Override PartName="/ppt/notesSlides/notesSlide49.xml" ContentType="application/vnd.openxmlformats-officedocument.presentationml.notesSlide+xml"/>
  <Override PartName="/ppt/tags/tag56.xml" ContentType="application/vnd.openxmlformats-officedocument.presentationml.tags+xml"/>
  <Override PartName="/ppt/notesSlides/notesSlide50.xml" ContentType="application/vnd.openxmlformats-officedocument.presentationml.notesSlide+xml"/>
  <Override PartName="/ppt/tags/tag57.xml" ContentType="application/vnd.openxmlformats-officedocument.presentationml.tags+xml"/>
  <Override PartName="/ppt/notesSlides/notesSlide51.xml" ContentType="application/vnd.openxmlformats-officedocument.presentationml.notesSlide+xml"/>
  <Override PartName="/ppt/tags/tag58.xml" ContentType="application/vnd.openxmlformats-officedocument.presentationml.tags+xml"/>
  <Override PartName="/ppt/notesSlides/notesSlide52.xml" ContentType="application/vnd.openxmlformats-officedocument.presentationml.notesSlide+xml"/>
  <Override PartName="/ppt/tags/tag59.xml" ContentType="application/vnd.openxmlformats-officedocument.presentationml.tags+xml"/>
  <Override PartName="/ppt/notesSlides/notesSlide53.xml" ContentType="application/vnd.openxmlformats-officedocument.presentationml.notesSlide+xml"/>
  <Override PartName="/ppt/tags/tag60.xml" ContentType="application/vnd.openxmlformats-officedocument.presentationml.tags+xml"/>
  <Override PartName="/ppt/notesSlides/notesSlide54.xml" ContentType="application/vnd.openxmlformats-officedocument.presentationml.notesSlide+xml"/>
  <Override PartName="/ppt/tags/tag61.xml" ContentType="application/vnd.openxmlformats-officedocument.presentationml.tags+xml"/>
  <Override PartName="/ppt/notesSlides/notesSlide55.xml" ContentType="application/vnd.openxmlformats-officedocument.presentationml.notesSlide+xml"/>
  <Override PartName="/ppt/tags/tag62.xml" ContentType="application/vnd.openxmlformats-officedocument.presentationml.tags+xml"/>
  <Override PartName="/ppt/notesSlides/notesSlide56.xml" ContentType="application/vnd.openxmlformats-officedocument.presentationml.notesSlide+xml"/>
  <Override PartName="/ppt/tags/tag63.xml" ContentType="application/vnd.openxmlformats-officedocument.presentationml.tags+xml"/>
  <Override PartName="/ppt/notesSlides/notesSlide57.xml" ContentType="application/vnd.openxmlformats-officedocument.presentationml.notesSlide+xml"/>
  <Override PartName="/ppt/tags/tag64.xml" ContentType="application/vnd.openxmlformats-officedocument.presentationml.tags+xml"/>
  <Override PartName="/ppt/notesSlides/notesSlide58.xml" ContentType="application/vnd.openxmlformats-officedocument.presentationml.notesSlide+xml"/>
  <Override PartName="/ppt/tags/tag65.xml" ContentType="application/vnd.openxmlformats-officedocument.presentationml.tags+xml"/>
  <Override PartName="/ppt/notesSlides/notesSlide59.xml" ContentType="application/vnd.openxmlformats-officedocument.presentationml.notesSlide+xml"/>
  <Override PartName="/ppt/tags/tag66.xml" ContentType="application/vnd.openxmlformats-officedocument.presentationml.tags+xml"/>
  <Override PartName="/ppt/notesSlides/notesSlide60.xml" ContentType="application/vnd.openxmlformats-officedocument.presentationml.notesSlide+xml"/>
  <Override PartName="/ppt/tags/tag67.xml" ContentType="application/vnd.openxmlformats-officedocument.presentationml.tags+xml"/>
  <Override PartName="/ppt/notesSlides/notesSlide61.xml" ContentType="application/vnd.openxmlformats-officedocument.presentationml.notesSlide+xml"/>
  <Override PartName="/ppt/tags/tag68.xml" ContentType="application/vnd.openxmlformats-officedocument.presentationml.tags+xml"/>
  <Override PartName="/ppt/notesSlides/notesSlide62.xml" ContentType="application/vnd.openxmlformats-officedocument.presentationml.notesSlide+xml"/>
  <Override PartName="/ppt/tags/tag69.xml" ContentType="application/vnd.openxmlformats-officedocument.presentationml.tags+xml"/>
  <Override PartName="/ppt/notesSlides/notesSlide63.xml" ContentType="application/vnd.openxmlformats-officedocument.presentationml.notesSlide+xml"/>
  <Override PartName="/ppt/tags/tag70.xml" ContentType="application/vnd.openxmlformats-officedocument.presentationml.tags+xml"/>
  <Override PartName="/ppt/notesSlides/notesSlide64.xml" ContentType="application/vnd.openxmlformats-officedocument.presentationml.notesSlide+xml"/>
  <Override PartName="/ppt/tags/tag71.xml" ContentType="application/vnd.openxmlformats-officedocument.presentationml.tags+xml"/>
  <Override PartName="/ppt/notesSlides/notesSlide65.xml" ContentType="application/vnd.openxmlformats-officedocument.presentationml.notesSlide+xml"/>
  <Override PartName="/ppt/tags/tag72.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73.xml" ContentType="application/vnd.openxmlformats-officedocument.presentationml.tags+xml"/>
  <Override PartName="/ppt/notesSlides/notesSlide73.xml" ContentType="application/vnd.openxmlformats-officedocument.presentationml.notesSlide+xml"/>
  <Override PartName="/ppt/tags/tag74.xml" ContentType="application/vnd.openxmlformats-officedocument.presentationml.tags+xml"/>
  <Override PartName="/ppt/notesSlides/notesSlide74.xml" ContentType="application/vnd.openxmlformats-officedocument.presentationml.notesSlide+xml"/>
  <Override PartName="/ppt/tags/tag75.xml" ContentType="application/vnd.openxmlformats-officedocument.presentationml.tags+xml"/>
  <Override PartName="/ppt/notesSlides/notesSlide75.xml" ContentType="application/vnd.openxmlformats-officedocument.presentationml.notesSlide+xml"/>
  <Override PartName="/ppt/tags/tag76.xml" ContentType="application/vnd.openxmlformats-officedocument.presentationml.tags+xml"/>
  <Override PartName="/ppt/notesSlides/notesSlide76.xml" ContentType="application/vnd.openxmlformats-officedocument.presentationml.notesSlide+xml"/>
  <Override PartName="/ppt/tags/tag77.xml" ContentType="application/vnd.openxmlformats-officedocument.presentationml.tags+xml"/>
  <Override PartName="/ppt/notesSlides/notesSlide77.xml" ContentType="application/vnd.openxmlformats-officedocument.presentationml.notesSlide+xml"/>
  <Override PartName="/ppt/tags/tag78.xml" ContentType="application/vnd.openxmlformats-officedocument.presentationml.tags+xml"/>
  <Override PartName="/ppt/notesSlides/notesSlide78.xml" ContentType="application/vnd.openxmlformats-officedocument.presentationml.notesSlide+xml"/>
  <Override PartName="/ppt/tags/tag79.xml" ContentType="application/vnd.openxmlformats-officedocument.presentationml.tags+xml"/>
  <Override PartName="/ppt/notesSlides/notesSlide79.xml" ContentType="application/vnd.openxmlformats-officedocument.presentationml.notesSlide+xml"/>
  <Override PartName="/ppt/tags/tag80.xml" ContentType="application/vnd.openxmlformats-officedocument.presentationml.tags+xml"/>
  <Override PartName="/ppt/notesSlides/notesSlide80.xml" ContentType="application/vnd.openxmlformats-officedocument.presentationml.notesSlide+xml"/>
  <Override PartName="/ppt/tags/tag81.xml" ContentType="application/vnd.openxmlformats-officedocument.presentationml.tags+xml"/>
  <Override PartName="/ppt/notesSlides/notesSlide81.xml" ContentType="application/vnd.openxmlformats-officedocument.presentationml.notesSlide+xml"/>
  <Override PartName="/ppt/tags/tag82.xml" ContentType="application/vnd.openxmlformats-officedocument.presentationml.tags+xml"/>
  <Override PartName="/ppt/notesSlides/notesSlide82.xml" ContentType="application/vnd.openxmlformats-officedocument.presentationml.notesSlide+xml"/>
  <Override PartName="/ppt/tags/tag83.xml" ContentType="application/vnd.openxmlformats-officedocument.presentationml.tags+xml"/>
  <Override PartName="/ppt/notesSlides/notesSlide83.xml" ContentType="application/vnd.openxmlformats-officedocument.presentationml.notesSlide+xml"/>
  <Override PartName="/ppt/tags/tag84.xml" ContentType="application/vnd.openxmlformats-officedocument.presentationml.tags+xml"/>
  <Override PartName="/ppt/notesSlides/notesSlide84.xml" ContentType="application/vnd.openxmlformats-officedocument.presentationml.notesSlide+xml"/>
  <Override PartName="/ppt/tags/tag85.xml" ContentType="application/vnd.openxmlformats-officedocument.presentationml.tags+xml"/>
  <Override PartName="/ppt/notesSlides/notesSlide85.xml" ContentType="application/vnd.openxmlformats-officedocument.presentationml.notesSlide+xml"/>
  <Override PartName="/ppt/tags/tag86.xml" ContentType="application/vnd.openxmlformats-officedocument.presentationml.tags+xml"/>
  <Override PartName="/ppt/notesSlides/notesSlide8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89.xml" ContentType="application/vnd.openxmlformats-officedocument.presentationml.tags+xml"/>
  <Override PartName="/ppt/notesSlides/notesSlide95.xml" ContentType="application/vnd.openxmlformats-officedocument.presentationml.notesSlide+xml"/>
  <Override PartName="/ppt/tags/tag90.xml" ContentType="application/vnd.openxmlformats-officedocument.presentationml.tags+xml"/>
  <Override PartName="/ppt/notesSlides/notesSlide96.xml" ContentType="application/vnd.openxmlformats-officedocument.presentationml.notesSlide+xml"/>
  <Override PartName="/ppt/tags/tag91.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92.xml" ContentType="application/vnd.openxmlformats-officedocument.presentationml.tags+xml"/>
  <Override PartName="/ppt/notesSlides/notesSlide99.xml" ContentType="application/vnd.openxmlformats-officedocument.presentationml.notesSlide+xml"/>
  <Override PartName="/ppt/tags/tag93.xml" ContentType="application/vnd.openxmlformats-officedocument.presentationml.tags+xml"/>
  <Override PartName="/ppt/notesSlides/notesSlide100.xml" ContentType="application/vnd.openxmlformats-officedocument.presentationml.notesSlide+xml"/>
  <Override PartName="/ppt/tags/tag94.xml" ContentType="application/vnd.openxmlformats-officedocument.presentationml.tags+xml"/>
  <Override PartName="/ppt/notesSlides/notesSlide101.xml" ContentType="application/vnd.openxmlformats-officedocument.presentationml.notesSlide+xml"/>
  <Override PartName="/ppt/tags/tag95.xml" ContentType="application/vnd.openxmlformats-officedocument.presentationml.tags+xml"/>
  <Override PartName="/ppt/notesSlides/notesSlide102.xml" ContentType="application/vnd.openxmlformats-officedocument.presentationml.notesSlide+xml"/>
  <Override PartName="/ppt/tags/tag96.xml" ContentType="application/vnd.openxmlformats-officedocument.presentationml.tags+xml"/>
  <Override PartName="/ppt/notesSlides/notesSlide103.xml" ContentType="application/vnd.openxmlformats-officedocument.presentationml.notesSlide+xml"/>
  <Override PartName="/ppt/tags/tag97.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notesMasterIdLst>
    <p:notesMasterId r:id="rId278"/>
  </p:notesMasterIdLst>
  <p:handoutMasterIdLst>
    <p:handoutMasterId r:id="rId279"/>
  </p:handoutMasterIdLst>
  <p:sldIdLst>
    <p:sldId id="256" r:id="rId2"/>
    <p:sldId id="296" r:id="rId3"/>
    <p:sldId id="338" r:id="rId4"/>
    <p:sldId id="305" r:id="rId5"/>
    <p:sldId id="314" r:id="rId6"/>
    <p:sldId id="306" r:id="rId7"/>
    <p:sldId id="315" r:id="rId8"/>
    <p:sldId id="357" r:id="rId9"/>
    <p:sldId id="356" r:id="rId10"/>
    <p:sldId id="358" r:id="rId11"/>
    <p:sldId id="257" r:id="rId12"/>
    <p:sldId id="258" r:id="rId13"/>
    <p:sldId id="566" r:id="rId14"/>
    <p:sldId id="567" r:id="rId15"/>
    <p:sldId id="568" r:id="rId16"/>
    <p:sldId id="569" r:id="rId17"/>
    <p:sldId id="570" r:id="rId18"/>
    <p:sldId id="571" r:id="rId19"/>
    <p:sldId id="401" r:id="rId20"/>
    <p:sldId id="402" r:id="rId21"/>
    <p:sldId id="556" r:id="rId22"/>
    <p:sldId id="557" r:id="rId23"/>
    <p:sldId id="558" r:id="rId24"/>
    <p:sldId id="559" r:id="rId25"/>
    <p:sldId id="502" r:id="rId26"/>
    <p:sldId id="503" r:id="rId27"/>
    <p:sldId id="504" r:id="rId28"/>
    <p:sldId id="505" r:id="rId29"/>
    <p:sldId id="506" r:id="rId30"/>
    <p:sldId id="507" r:id="rId31"/>
    <p:sldId id="508" r:id="rId32"/>
    <p:sldId id="509" r:id="rId33"/>
    <p:sldId id="510" r:id="rId34"/>
    <p:sldId id="511" r:id="rId35"/>
    <p:sldId id="512" r:id="rId36"/>
    <p:sldId id="513" r:id="rId37"/>
    <p:sldId id="403" r:id="rId38"/>
    <p:sldId id="404" r:id="rId39"/>
    <p:sldId id="405" r:id="rId40"/>
    <p:sldId id="406" r:id="rId41"/>
    <p:sldId id="449" r:id="rId42"/>
    <p:sldId id="452" r:id="rId43"/>
    <p:sldId id="494" r:id="rId44"/>
    <p:sldId id="495" r:id="rId45"/>
    <p:sldId id="496" r:id="rId46"/>
    <p:sldId id="497" r:id="rId47"/>
    <p:sldId id="498" r:id="rId48"/>
    <p:sldId id="499" r:id="rId49"/>
    <p:sldId id="500" r:id="rId50"/>
    <p:sldId id="573" r:id="rId51"/>
    <p:sldId id="577" r:id="rId52"/>
    <p:sldId id="572" r:id="rId53"/>
    <p:sldId id="574" r:id="rId54"/>
    <p:sldId id="575" r:id="rId55"/>
    <p:sldId id="576" r:id="rId56"/>
    <p:sldId id="578" r:id="rId57"/>
    <p:sldId id="579" r:id="rId58"/>
    <p:sldId id="580" r:id="rId59"/>
    <p:sldId id="581" r:id="rId60"/>
    <p:sldId id="339" r:id="rId61"/>
    <p:sldId id="259" r:id="rId62"/>
    <p:sldId id="333" r:id="rId63"/>
    <p:sldId id="334" r:id="rId64"/>
    <p:sldId id="335" r:id="rId65"/>
    <p:sldId id="336" r:id="rId66"/>
    <p:sldId id="337" r:id="rId67"/>
    <p:sldId id="327" r:id="rId68"/>
    <p:sldId id="329" r:id="rId69"/>
    <p:sldId id="340" r:id="rId70"/>
    <p:sldId id="484" r:id="rId71"/>
    <p:sldId id="485" r:id="rId72"/>
    <p:sldId id="486" r:id="rId73"/>
    <p:sldId id="487" r:id="rId74"/>
    <p:sldId id="361" r:id="rId75"/>
    <p:sldId id="362" r:id="rId76"/>
    <p:sldId id="363" r:id="rId77"/>
    <p:sldId id="364" r:id="rId78"/>
    <p:sldId id="365" r:id="rId79"/>
    <p:sldId id="366" r:id="rId80"/>
    <p:sldId id="407" r:id="rId81"/>
    <p:sldId id="408" r:id="rId82"/>
    <p:sldId id="409" r:id="rId83"/>
    <p:sldId id="410" r:id="rId84"/>
    <p:sldId id="411" r:id="rId85"/>
    <p:sldId id="448" r:id="rId86"/>
    <p:sldId id="539" r:id="rId87"/>
    <p:sldId id="367" r:id="rId88"/>
    <p:sldId id="342" r:id="rId89"/>
    <p:sldId id="453" r:id="rId90"/>
    <p:sldId id="454" r:id="rId91"/>
    <p:sldId id="455" r:id="rId92"/>
    <p:sldId id="456" r:id="rId93"/>
    <p:sldId id="459" r:id="rId94"/>
    <p:sldId id="457" r:id="rId95"/>
    <p:sldId id="460" r:id="rId96"/>
    <p:sldId id="458" r:id="rId97"/>
    <p:sldId id="461" r:id="rId98"/>
    <p:sldId id="462" r:id="rId99"/>
    <p:sldId id="463" r:id="rId100"/>
    <p:sldId id="464" r:id="rId101"/>
    <p:sldId id="560" r:id="rId102"/>
    <p:sldId id="563" r:id="rId103"/>
    <p:sldId id="562" r:id="rId104"/>
    <p:sldId id="561" r:id="rId105"/>
    <p:sldId id="564" r:id="rId106"/>
    <p:sldId id="467" r:id="rId107"/>
    <p:sldId id="468" r:id="rId108"/>
    <p:sldId id="469" r:id="rId109"/>
    <p:sldId id="470" r:id="rId110"/>
    <p:sldId id="471" r:id="rId111"/>
    <p:sldId id="472" r:id="rId112"/>
    <p:sldId id="473" r:id="rId113"/>
    <p:sldId id="474" r:id="rId114"/>
    <p:sldId id="475" r:id="rId115"/>
    <p:sldId id="476" r:id="rId116"/>
    <p:sldId id="477" r:id="rId117"/>
    <p:sldId id="478" r:id="rId118"/>
    <p:sldId id="479" r:id="rId119"/>
    <p:sldId id="480" r:id="rId120"/>
    <p:sldId id="481" r:id="rId121"/>
    <p:sldId id="418" r:id="rId122"/>
    <p:sldId id="419" r:id="rId123"/>
    <p:sldId id="420" r:id="rId124"/>
    <p:sldId id="421" r:id="rId125"/>
    <p:sldId id="422" r:id="rId126"/>
    <p:sldId id="424" r:id="rId127"/>
    <p:sldId id="425" r:id="rId128"/>
    <p:sldId id="436" r:id="rId129"/>
    <p:sldId id="437" r:id="rId130"/>
    <p:sldId id="438" r:id="rId131"/>
    <p:sldId id="439" r:id="rId132"/>
    <p:sldId id="440" r:id="rId133"/>
    <p:sldId id="551" r:id="rId134"/>
    <p:sldId id="555" r:id="rId135"/>
    <p:sldId id="552" r:id="rId136"/>
    <p:sldId id="553" r:id="rId137"/>
    <p:sldId id="554" r:id="rId138"/>
    <p:sldId id="426" r:id="rId139"/>
    <p:sldId id="427" r:id="rId140"/>
    <p:sldId id="428" r:id="rId141"/>
    <p:sldId id="429" r:id="rId142"/>
    <p:sldId id="430" r:id="rId143"/>
    <p:sldId id="431" r:id="rId144"/>
    <p:sldId id="432" r:id="rId145"/>
    <p:sldId id="433" r:id="rId146"/>
    <p:sldId id="434" r:id="rId147"/>
    <p:sldId id="524" r:id="rId148"/>
    <p:sldId id="525" r:id="rId149"/>
    <p:sldId id="526" r:id="rId150"/>
    <p:sldId id="521" r:id="rId151"/>
    <p:sldId id="522" r:id="rId152"/>
    <p:sldId id="523" r:id="rId153"/>
    <p:sldId id="447" r:id="rId154"/>
    <p:sldId id="586" r:id="rId155"/>
    <p:sldId id="435" r:id="rId156"/>
    <p:sldId id="423" r:id="rId157"/>
    <p:sldId id="261" r:id="rId158"/>
    <p:sldId id="286" r:id="rId159"/>
    <p:sldId id="270" r:id="rId160"/>
    <p:sldId id="287" r:id="rId161"/>
    <p:sldId id="271" r:id="rId162"/>
    <p:sldId id="288" r:id="rId163"/>
    <p:sldId id="289" r:id="rId164"/>
    <p:sldId id="290" r:id="rId165"/>
    <p:sldId id="291" r:id="rId166"/>
    <p:sldId id="292" r:id="rId167"/>
    <p:sldId id="297" r:id="rId168"/>
    <p:sldId id="300" r:id="rId169"/>
    <p:sldId id="301" r:id="rId170"/>
    <p:sldId id="302" r:id="rId171"/>
    <p:sldId id="368" r:id="rId172"/>
    <p:sldId id="371" r:id="rId173"/>
    <p:sldId id="372" r:id="rId174"/>
    <p:sldId id="373" r:id="rId175"/>
    <p:sldId id="374" r:id="rId176"/>
    <p:sldId id="375" r:id="rId177"/>
    <p:sldId id="376" r:id="rId178"/>
    <p:sldId id="303" r:id="rId179"/>
    <p:sldId id="412" r:id="rId180"/>
    <p:sldId id="482" r:id="rId181"/>
    <p:sldId id="483" r:id="rId182"/>
    <p:sldId id="413" r:id="rId183"/>
    <p:sldId id="414" r:id="rId184"/>
    <p:sldId id="415" r:id="rId185"/>
    <p:sldId id="417" r:id="rId186"/>
    <p:sldId id="416" r:id="rId187"/>
    <p:sldId id="441" r:id="rId188"/>
    <p:sldId id="442" r:id="rId189"/>
    <p:sldId id="443" r:id="rId190"/>
    <p:sldId id="444" r:id="rId191"/>
    <p:sldId id="445" r:id="rId192"/>
    <p:sldId id="514" r:id="rId193"/>
    <p:sldId id="515" r:id="rId194"/>
    <p:sldId id="516" r:id="rId195"/>
    <p:sldId id="517" r:id="rId196"/>
    <p:sldId id="518" r:id="rId197"/>
    <p:sldId id="451" r:id="rId198"/>
    <p:sldId id="547" r:id="rId199"/>
    <p:sldId id="548" r:id="rId200"/>
    <p:sldId id="549" r:id="rId201"/>
    <p:sldId id="550" r:id="rId202"/>
    <p:sldId id="343" r:id="rId203"/>
    <p:sldId id="269" r:id="rId204"/>
    <p:sldId id="312" r:id="rId205"/>
    <p:sldId id="344" r:id="rId206"/>
    <p:sldId id="347" r:id="rId207"/>
    <p:sldId id="262" r:id="rId208"/>
    <p:sldId id="542" r:id="rId209"/>
    <p:sldId id="545" r:id="rId210"/>
    <p:sldId id="275" r:id="rId211"/>
    <p:sldId id="276" r:id="rId212"/>
    <p:sldId id="277" r:id="rId213"/>
    <p:sldId id="540" r:id="rId214"/>
    <p:sldId id="541" r:id="rId215"/>
    <p:sldId id="543" r:id="rId216"/>
    <p:sldId id="544" r:id="rId217"/>
    <p:sldId id="546" r:id="rId218"/>
    <p:sldId id="274" r:id="rId219"/>
    <p:sldId id="446" r:id="rId220"/>
    <p:sldId id="348" r:id="rId221"/>
    <p:sldId id="263" r:id="rId222"/>
    <p:sldId id="293" r:id="rId223"/>
    <p:sldId id="294" r:id="rId224"/>
    <p:sldId id="488" r:id="rId225"/>
    <p:sldId id="489" r:id="rId226"/>
    <p:sldId id="491" r:id="rId227"/>
    <p:sldId id="492" r:id="rId228"/>
    <p:sldId id="490" r:id="rId229"/>
    <p:sldId id="493" r:id="rId230"/>
    <p:sldId id="349" r:id="rId231"/>
    <p:sldId id="264" r:id="rId232"/>
    <p:sldId id="278" r:id="rId233"/>
    <p:sldId id="313" r:id="rId234"/>
    <p:sldId id="520" r:id="rId235"/>
    <p:sldId id="391" r:id="rId236"/>
    <p:sldId id="392" r:id="rId237"/>
    <p:sldId id="393" r:id="rId238"/>
    <p:sldId id="394" r:id="rId239"/>
    <p:sldId id="395" r:id="rId240"/>
    <p:sldId id="399" r:id="rId241"/>
    <p:sldId id="400" r:id="rId242"/>
    <p:sldId id="350" r:id="rId243"/>
    <p:sldId id="268" r:id="rId244"/>
    <p:sldId id="280" r:id="rId245"/>
    <p:sldId id="281" r:id="rId246"/>
    <p:sldId id="386" r:id="rId247"/>
    <p:sldId id="387" r:id="rId248"/>
    <p:sldId id="532" r:id="rId249"/>
    <p:sldId id="534" r:id="rId250"/>
    <p:sldId id="535" r:id="rId251"/>
    <p:sldId id="536" r:id="rId252"/>
    <p:sldId id="537" r:id="rId253"/>
    <p:sldId id="538" r:id="rId254"/>
    <p:sldId id="450" r:id="rId255"/>
    <p:sldId id="527" r:id="rId256"/>
    <p:sldId id="530" r:id="rId257"/>
    <p:sldId id="528" r:id="rId258"/>
    <p:sldId id="529" r:id="rId259"/>
    <p:sldId id="583" r:id="rId260"/>
    <p:sldId id="584" r:id="rId261"/>
    <p:sldId id="585" r:id="rId262"/>
    <p:sldId id="355" r:id="rId263"/>
    <p:sldId id="389" r:id="rId264"/>
    <p:sldId id="390" r:id="rId265"/>
    <p:sldId id="582" r:id="rId266"/>
    <p:sldId id="359" r:id="rId267"/>
    <p:sldId id="360" r:id="rId268"/>
    <p:sldId id="304" r:id="rId269"/>
    <p:sldId id="565" r:id="rId270"/>
    <p:sldId id="587" r:id="rId271"/>
    <p:sldId id="588" r:id="rId272"/>
    <p:sldId id="589" r:id="rId273"/>
    <p:sldId id="284" r:id="rId274"/>
    <p:sldId id="388" r:id="rId275"/>
    <p:sldId id="283" r:id="rId276"/>
    <p:sldId id="282" r:id="rId277"/>
  </p:sldIdLst>
  <p:sldSz cx="9144000" cy="6858000" type="screen4x3"/>
  <p:notesSz cx="7315200" cy="9601200"/>
  <p:custDataLst>
    <p:tags r:id="rId281"/>
  </p:custDataLst>
  <p:defaultTextStyle>
    <a:defPPr>
      <a:defRPr lang="en-US"/>
    </a:defPPr>
    <a:lvl1pPr algn="l" rtl="0" fontAlgn="base">
      <a:spcBef>
        <a:spcPct val="0"/>
      </a:spcBef>
      <a:spcAft>
        <a:spcPct val="0"/>
      </a:spcAft>
      <a:defRPr sz="2400" kern="1200">
        <a:solidFill>
          <a:schemeClr val="tx1"/>
        </a:solidFill>
        <a:latin typeface="Tahom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24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24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24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2400"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8B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1" d="100"/>
          <a:sy n="81" d="100"/>
        </p:scale>
        <p:origin x="-1640" y="-272"/>
      </p:cViewPr>
      <p:guideLst>
        <p:guide orient="horz" pos="2160"/>
        <p:guide pos="2880"/>
      </p:guideLst>
    </p:cSldViewPr>
  </p:slideViewPr>
  <p:outlineViewPr>
    <p:cViewPr>
      <p:scale>
        <a:sx n="33" d="100"/>
        <a:sy n="33" d="100"/>
      </p:scale>
      <p:origin x="0" y="8057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Lst>
  </p:outlineViewPr>
  <p:notesTextViewPr>
    <p:cViewPr>
      <p:scale>
        <a:sx n="100" d="100"/>
        <a:sy n="100" d="100"/>
      </p:scale>
      <p:origin x="0" y="0"/>
    </p:cViewPr>
  </p:notesTextViewPr>
  <p:sorterViewPr>
    <p:cViewPr>
      <p:scale>
        <a:sx n="66" d="100"/>
        <a:sy n="66" d="100"/>
      </p:scale>
      <p:origin x="0" y="30768"/>
    </p:cViewPr>
  </p:sorterViewPr>
  <p:notesViewPr>
    <p:cSldViewPr>
      <p:cViewPr varScale="1">
        <p:scale>
          <a:sx n="65" d="100"/>
          <a:sy n="65" d="100"/>
        </p:scale>
        <p:origin x="-2416"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notesMaster" Target="notesMasters/notesMaster1.xml"/><Relationship Id="rId279" Type="http://schemas.openxmlformats.org/officeDocument/2006/relationships/handoutMaster" Target="handoutMasters/handout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printerSettings" Target="printerSettings/printerSettings1.bin"/><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tags" Target="tags/tag1.xml"/><Relationship Id="rId282" Type="http://schemas.openxmlformats.org/officeDocument/2006/relationships/presProps" Target="presProps.xml"/><Relationship Id="rId283" Type="http://schemas.openxmlformats.org/officeDocument/2006/relationships/viewProps" Target="viewProps.xml"/><Relationship Id="rId284" Type="http://schemas.openxmlformats.org/officeDocument/2006/relationships/theme" Target="theme/theme1.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_rels/viewProps.xml.rels><?xml version="1.0" encoding="UTF-8" standalone="yes"?>
<Relationships xmlns="http://schemas.openxmlformats.org/package/2006/relationships"><Relationship Id="rId20" Type="http://schemas.openxmlformats.org/officeDocument/2006/relationships/slide" Target="slides/slide167.xml"/><Relationship Id="rId21" Type="http://schemas.openxmlformats.org/officeDocument/2006/relationships/slide" Target="slides/slide169.xml"/><Relationship Id="rId22" Type="http://schemas.openxmlformats.org/officeDocument/2006/relationships/slide" Target="slides/slide178.xml"/><Relationship Id="rId23" Type="http://schemas.openxmlformats.org/officeDocument/2006/relationships/slide" Target="slides/slide203.xml"/><Relationship Id="rId24" Type="http://schemas.openxmlformats.org/officeDocument/2006/relationships/slide" Target="slides/slide204.xml"/><Relationship Id="rId25" Type="http://schemas.openxmlformats.org/officeDocument/2006/relationships/slide" Target="slides/slide207.xml"/><Relationship Id="rId26" Type="http://schemas.openxmlformats.org/officeDocument/2006/relationships/slide" Target="slides/slide208.xml"/><Relationship Id="rId27" Type="http://schemas.openxmlformats.org/officeDocument/2006/relationships/slide" Target="slides/slide210.xml"/><Relationship Id="rId28" Type="http://schemas.openxmlformats.org/officeDocument/2006/relationships/slide" Target="slides/slide211.xml"/><Relationship Id="rId29" Type="http://schemas.openxmlformats.org/officeDocument/2006/relationships/slide" Target="slides/slide212.xml"/><Relationship Id="rId1" Type="http://schemas.openxmlformats.org/officeDocument/2006/relationships/slide" Target="slides/slide1.xml"/><Relationship Id="rId2" Type="http://schemas.openxmlformats.org/officeDocument/2006/relationships/slide" Target="slides/slide2.xml"/><Relationship Id="rId3" Type="http://schemas.openxmlformats.org/officeDocument/2006/relationships/slide" Target="slides/slide4.xml"/><Relationship Id="rId4" Type="http://schemas.openxmlformats.org/officeDocument/2006/relationships/slide" Target="slides/slide6.xml"/><Relationship Id="rId5" Type="http://schemas.openxmlformats.org/officeDocument/2006/relationships/slide" Target="slides/slide11.xml"/><Relationship Id="rId30" Type="http://schemas.openxmlformats.org/officeDocument/2006/relationships/slide" Target="slides/slide218.xml"/><Relationship Id="rId31" Type="http://schemas.openxmlformats.org/officeDocument/2006/relationships/slide" Target="slides/slide221.xml"/><Relationship Id="rId32" Type="http://schemas.openxmlformats.org/officeDocument/2006/relationships/slide" Target="slides/slide231.xml"/><Relationship Id="rId9" Type="http://schemas.openxmlformats.org/officeDocument/2006/relationships/slide" Target="slides/slide63.xml"/><Relationship Id="rId6" Type="http://schemas.openxmlformats.org/officeDocument/2006/relationships/slide" Target="slides/slide12.xml"/><Relationship Id="rId7" Type="http://schemas.openxmlformats.org/officeDocument/2006/relationships/slide" Target="slides/slide61.xml"/><Relationship Id="rId8" Type="http://schemas.openxmlformats.org/officeDocument/2006/relationships/slide" Target="slides/slide62.xml"/><Relationship Id="rId33" Type="http://schemas.openxmlformats.org/officeDocument/2006/relationships/slide" Target="slides/slide232.xml"/><Relationship Id="rId34" Type="http://schemas.openxmlformats.org/officeDocument/2006/relationships/slide" Target="slides/slide233.xml"/><Relationship Id="rId35" Type="http://schemas.openxmlformats.org/officeDocument/2006/relationships/slide" Target="slides/slide243.xml"/><Relationship Id="rId36" Type="http://schemas.openxmlformats.org/officeDocument/2006/relationships/slide" Target="slides/slide244.xml"/><Relationship Id="rId10" Type="http://schemas.openxmlformats.org/officeDocument/2006/relationships/slide" Target="slides/slide64.xml"/><Relationship Id="rId11" Type="http://schemas.openxmlformats.org/officeDocument/2006/relationships/slide" Target="slides/slide65.xml"/><Relationship Id="rId12" Type="http://schemas.openxmlformats.org/officeDocument/2006/relationships/slide" Target="slides/slide87.xml"/><Relationship Id="rId13" Type="http://schemas.openxmlformats.org/officeDocument/2006/relationships/slide" Target="slides/slide124.xml"/><Relationship Id="rId14" Type="http://schemas.openxmlformats.org/officeDocument/2006/relationships/slide" Target="slides/slide126.xml"/><Relationship Id="rId15" Type="http://schemas.openxmlformats.org/officeDocument/2006/relationships/slide" Target="slides/slide127.xml"/><Relationship Id="rId16" Type="http://schemas.openxmlformats.org/officeDocument/2006/relationships/slide" Target="slides/slide128.xml"/><Relationship Id="rId17" Type="http://schemas.openxmlformats.org/officeDocument/2006/relationships/slide" Target="slides/slide157.xml"/><Relationship Id="rId18" Type="http://schemas.openxmlformats.org/officeDocument/2006/relationships/slide" Target="slides/slide159.xml"/><Relationship Id="rId19" Type="http://schemas.openxmlformats.org/officeDocument/2006/relationships/slide" Target="slides/slide161.xml"/><Relationship Id="rId37" Type="http://schemas.openxmlformats.org/officeDocument/2006/relationships/slide" Target="slides/slide245.xml"/><Relationship Id="rId38" Type="http://schemas.openxmlformats.org/officeDocument/2006/relationships/slide" Target="slides/slide268.xml"/><Relationship Id="rId39" Type="http://schemas.openxmlformats.org/officeDocument/2006/relationships/slide" Target="slides/slide273.xml"/><Relationship Id="rId40" Type="http://schemas.openxmlformats.org/officeDocument/2006/relationships/slide" Target="slides/slide274.xml"/><Relationship Id="rId41" Type="http://schemas.openxmlformats.org/officeDocument/2006/relationships/slide" Target="slides/slide275.xml"/><Relationship Id="rId42" Type="http://schemas.openxmlformats.org/officeDocument/2006/relationships/slide" Target="slides/slide2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8198" name="Text Box 6"/>
          <p:cNvSpPr txBox="1">
            <a:spLocks noChangeArrowheads="1"/>
          </p:cNvSpPr>
          <p:nvPr/>
        </p:nvSpPr>
        <p:spPr bwMode="auto">
          <a:xfrm>
            <a:off x="2292350" y="384175"/>
            <a:ext cx="2965450" cy="3667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lang="en-US" sz="1800" smtClean="0">
                <a:latin typeface="Arial" charset="0"/>
              </a:rPr>
              <a:t>Free and Cheap Test Tools</a:t>
            </a:r>
          </a:p>
        </p:txBody>
      </p:sp>
      <p:sp>
        <p:nvSpPr>
          <p:cNvPr id="1288199" name="Text Box 7"/>
          <p:cNvSpPr txBox="1">
            <a:spLocks noChangeArrowheads="1"/>
          </p:cNvSpPr>
          <p:nvPr/>
        </p:nvSpPr>
        <p:spPr bwMode="auto">
          <a:xfrm>
            <a:off x="365125" y="8972550"/>
            <a:ext cx="2774950" cy="2460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lang="en-US" sz="1000" dirty="0" smtClean="0"/>
              <a:t>© 2008 - </a:t>
            </a:r>
            <a:r>
              <a:rPr lang="en-US" sz="1000" dirty="0" smtClean="0"/>
              <a:t>2014, </a:t>
            </a:r>
            <a:r>
              <a:rPr lang="en-US" sz="1000" dirty="0" smtClean="0"/>
              <a:t>Rice Consulting Services, Inc.</a:t>
            </a:r>
          </a:p>
        </p:txBody>
      </p:sp>
      <p:sp>
        <p:nvSpPr>
          <p:cNvPr id="1288200" name="Text Box 8"/>
          <p:cNvSpPr txBox="1">
            <a:spLocks noChangeArrowheads="1"/>
          </p:cNvSpPr>
          <p:nvPr/>
        </p:nvSpPr>
        <p:spPr bwMode="auto">
          <a:xfrm>
            <a:off x="6102350" y="8972550"/>
            <a:ext cx="374650" cy="24447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fld id="{29BB2E7C-0CB8-6C42-A5A7-65F00CD5148B}" type="slidenum">
              <a:rPr lang="en-US" sz="1000" smtClean="0"/>
              <a:pPr eaLnBrk="1" hangingPunct="1">
                <a:defRPr/>
              </a:pPr>
              <a:t>‹#›</a:t>
            </a:fld>
            <a:endParaRPr lang="en-US" sz="1000" smtClean="0"/>
          </a:p>
        </p:txBody>
      </p:sp>
    </p:spTree>
    <p:extLst>
      <p:ext uri="{BB962C8B-B14F-4D97-AF65-F5344CB8AC3E}">
        <p14:creationId xmlns:p14="http://schemas.microsoft.com/office/powerpoint/2010/main" val="2316156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532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5325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CC7B3EA6-0692-9048-BDE1-EA4912304B64}" type="slidenum">
              <a:rPr lang="en-US"/>
              <a:pPr>
                <a:defRPr/>
              </a:pPr>
              <a:t>‹#›</a:t>
            </a:fld>
            <a:endParaRPr lang="en-US"/>
          </a:p>
        </p:txBody>
      </p:sp>
    </p:spTree>
    <p:extLst>
      <p:ext uri="{BB962C8B-B14F-4D97-AF65-F5344CB8AC3E}">
        <p14:creationId xmlns:p14="http://schemas.microsoft.com/office/powerpoint/2010/main" val="23426357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notesMaster" Target="../notesMasters/notesMaster1.xml"/><Relationship Id="rId3" Type="http://schemas.openxmlformats.org/officeDocument/2006/relationships/slide" Target="../slides/slide25.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11.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notesMaster" Target="../notesMasters/notesMaster1.xml"/><Relationship Id="rId3"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notesMaster" Target="../notesMasters/notesMaster1.xml"/><Relationship Id="rId3"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notesMaster" Target="../notesMasters/notesMaster1.xml"/><Relationship Id="rId3"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notesMaster" Target="../notesMasters/notesMaster1.xml"/><Relationship Id="rId3"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notesMaster" Target="../notesMasters/notesMaster1.xml"/><Relationship Id="rId3"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notesMaster" Target="../notesMasters/notesMaster1.xml"/><Relationship Id="rId3"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notesMaster" Target="../notesMasters/notesMaster1.xml"/><Relationship Id="rId3"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tags" Target="../tags/tag25.xml"/><Relationship Id="rId2" Type="http://schemas.openxmlformats.org/officeDocument/2006/relationships/notesMaster" Target="../notesMasters/notesMaster1.xml"/><Relationship Id="rId3"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notesMaster" Target="../notesMasters/notesMaster1.xml"/><Relationship Id="rId3"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notesMaster" Target="../notesMasters/notesMaster1.xml"/><Relationship Id="rId3"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tags" Target="../tags/tag31.xml"/><Relationship Id="rId2" Type="http://schemas.openxmlformats.org/officeDocument/2006/relationships/notesMaster" Target="../notesMasters/notesMaster1.xml"/><Relationship Id="rId3"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behaviour-driven.org/" TargetMode="External"/><Relationship Id="rId4" Type="http://schemas.openxmlformats.org/officeDocument/2006/relationships/hyperlink" Target="http://dannorth.net/whats-in-a-story" TargetMode="External"/><Relationship Id="rId5" Type="http://schemas.openxmlformats.org/officeDocument/2006/relationships/hyperlink" Target="http://tryruby.org/" TargetMode="External"/><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9297C8CA-B28B-3049-903C-59F24A6FD502}" type="slidenum">
              <a:rPr lang="en-US" sz="1300"/>
              <a:pPr eaLnBrk="1" hangingPunct="1"/>
              <a:t>1</a:t>
            </a:fld>
            <a:endParaRPr lang="en-US" sz="13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3" name="Notes Placeholder 2"/>
          <p:cNvSpPr>
            <a:spLocks noGrp="1"/>
          </p:cNvSpPr>
          <p:nvPr>
            <p:ph type="body" idx="1"/>
            <p:custDataLst>
              <p:tags r:id="rId1"/>
            </p:custDataLst>
          </p:nvPr>
        </p:nvSpPr>
        <p:spPr/>
        <p:txBody>
          <a:bodyPr/>
          <a:lstStyle/>
          <a:p>
            <a:pPr defTabSz="483306" eaLnBrk="1" fontAlgn="auto" hangingPunct="1">
              <a:spcBef>
                <a:spcPts val="0"/>
              </a:spcBef>
              <a:spcAft>
                <a:spcPts val="0"/>
              </a:spcAft>
              <a:defRPr/>
            </a:pPr>
            <a:r>
              <a:rPr lang="en-US" sz="1300" dirty="0">
                <a:latin typeface="+mn-lt"/>
                <a:ea typeface="+mn-ea"/>
                <a:cs typeface="+mn-cs"/>
              </a:rPr>
              <a:t>Another good method for defining functions to be tested is the Minimal Essential Test Strategy (METS) developed by Greg </a:t>
            </a:r>
            <a:r>
              <a:rPr lang="en-US" sz="1300" dirty="0" err="1">
                <a:latin typeface="+mn-lt"/>
                <a:ea typeface="+mn-ea"/>
                <a:cs typeface="+mn-cs"/>
              </a:rPr>
              <a:t>Paskal</a:t>
            </a:r>
            <a:r>
              <a:rPr lang="en-US" sz="1300" dirty="0">
                <a:latin typeface="+mn-lt"/>
                <a:ea typeface="+mn-ea"/>
                <a:cs typeface="+mn-cs"/>
              </a:rPr>
              <a:t>.  This is a way to quickly define features and functions to be tested by levels of criticality. In addition, test time can be estimated, along with the potential defect impact. You can perform this method by using just an Excel spreadsheet. There is also an iPhone app.</a:t>
            </a:r>
          </a:p>
          <a:p>
            <a:pPr>
              <a:defRPr/>
            </a:pPr>
            <a:endParaRPr lang="en-US" dirty="0"/>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E26A3EB1-8B73-FF41-8A10-AB775E57DA37}" type="slidenum">
              <a:rPr lang="en-US" sz="1300"/>
              <a:pPr eaLnBrk="1" hangingPunct="1"/>
              <a:t>25</a:t>
            </a:fld>
            <a:endParaRPr lang="en-US" sz="130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635" name="Rectangle 1027"/>
          <p:cNvSpPr>
            <a:spLocks noGrp="1" noChangeArrowheads="1"/>
          </p:cNvSpPr>
          <p:nvPr>
            <p:ph type="body" idx="1"/>
          </p:nvPr>
        </p:nvSpPr>
        <p:spPr/>
        <p:txBody>
          <a:bodyPr/>
          <a:lstStyle/>
          <a:p>
            <a:pPr eaLnBrk="1" hangingPunct="1">
              <a:defRPr/>
            </a:pPr>
            <a:r>
              <a:rPr lang="en-US" smtClean="0">
                <a:cs typeface="+mn-cs"/>
              </a:rPr>
              <a:t>In this slide, we see a flowchart to describe the test automation process from inception through a post-implementation assessment. We will explore each step in this process.</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995" name="Rectangle 1027"/>
          <p:cNvSpPr>
            <a:spLocks noGrp="1" noChangeArrowheads="1"/>
          </p:cNvSpPr>
          <p:nvPr>
            <p:ph type="body" idx="1"/>
          </p:nvPr>
        </p:nvSpPr>
        <p:spPr/>
        <p:txBody>
          <a:bodyPr/>
          <a:lstStyle/>
          <a:p>
            <a:pPr eaLnBrk="1" hangingPunct="1">
              <a:lnSpc>
                <a:spcPct val="93000"/>
              </a:lnSpc>
              <a:spcBef>
                <a:spcPts val="450"/>
              </a:spcBef>
              <a:defRPr/>
            </a:pPr>
            <a:r>
              <a:rPr lang="en-GB" smtClean="0">
                <a:cs typeface="MS Gothic" charset="0"/>
              </a:rPr>
              <a:t>In this slide, the tester supplies test conditions and test data through some type of front-end, typically a GUI or spreadsheet. This information is fed to one or more driver scripts, which in turn invoke one or more functional scripts.</a:t>
            </a:r>
          </a:p>
          <a:p>
            <a:pPr eaLnBrk="1" hangingPunct="1">
              <a:defRPr/>
            </a:pPr>
            <a:endParaRPr lang="en-US" smtClean="0">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827" name="Rectangle 1027"/>
          <p:cNvSpPr>
            <a:spLocks noGrp="1" noChangeArrowheads="1"/>
          </p:cNvSpPr>
          <p:nvPr>
            <p:ph type="body" idx="1"/>
          </p:nvPr>
        </p:nvSpPr>
        <p:spPr/>
        <p:txBody>
          <a:bodyPr/>
          <a:lstStyle/>
          <a:p>
            <a:pPr eaLnBrk="1" hangingPunct="1">
              <a:defRPr/>
            </a:pPr>
            <a:r>
              <a:rPr lang="en-US" smtClean="0">
                <a:cs typeface="+mn-cs"/>
              </a:rPr>
              <a:t>In this diagram, the flow of testing can be seen, from left to right. Staring with the test basis (requirements, use cases, etc.), tests are designed. Tools such as CTE-XL can be used to create test cases which are then exported to be read by a driver script. The driver script invokes the appropriate functional automated scripts, which in turn can call sub-scripts. The test tool controls the driver script, which also reads test data which may be generated by a test data tool.  The test tool may also interact with issue tracking tools.</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6E61ECB-10E3-7E41-AA1C-C7E702F783B9}" type="slidenum">
              <a:rPr lang="en-US" sz="1300"/>
              <a:pPr eaLnBrk="1" hangingPunct="1"/>
              <a:t>273</a:t>
            </a:fld>
            <a:endParaRPr lang="en-US" sz="1300"/>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8A532D47-B064-8843-AF7B-B954CEB2BF66}" type="slidenum">
              <a:rPr lang="en-US" sz="1300"/>
              <a:pPr eaLnBrk="1" hangingPunct="1"/>
              <a:t>274</a:t>
            </a:fld>
            <a:endParaRPr lang="en-US" sz="1300"/>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8B048FF7-0FA1-404D-8844-A15BA1D5C7B7}" type="slidenum">
              <a:rPr lang="en-US" sz="1300"/>
              <a:pPr eaLnBrk="1" hangingPunct="1"/>
              <a:t>275</a:t>
            </a:fld>
            <a:endParaRPr lang="en-US" sz="1300"/>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248DDF68-BE59-7644-855E-B2DDE0060A31}" type="slidenum">
              <a:rPr lang="en-US" sz="1300"/>
              <a:pPr eaLnBrk="1" hangingPunct="1"/>
              <a:t>276</a:t>
            </a:fld>
            <a:endParaRPr lang="en-US" sz="1300"/>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3" name="Notes Placeholder 2"/>
          <p:cNvSpPr>
            <a:spLocks noGrp="1"/>
          </p:cNvSpPr>
          <p:nvPr>
            <p:ph type="body" idx="1"/>
            <p:custDataLst>
              <p:tags r:id="rId1"/>
            </p:custDataLst>
          </p:nvPr>
        </p:nvSpPr>
        <p:spPr/>
        <p:txBody>
          <a:bodyPr/>
          <a:lstStyle/>
          <a:p>
            <a:pPr>
              <a:defRPr/>
            </a:pPr>
            <a:r>
              <a:rPr lang="en-US" sz="1300" dirty="0">
                <a:latin typeface="+mn-lt"/>
                <a:ea typeface="+mn-ea"/>
                <a:cs typeface="+mn-cs"/>
              </a:rPr>
              <a:t>The first grid is the Physical Test Grid. Physical items are things that can be tangibly accessed or “touched.” For example, people can click on buttons, scroll screens, etc.</a:t>
            </a:r>
          </a:p>
          <a:p>
            <a:pPr>
              <a:defRPr/>
            </a:pPr>
            <a:r>
              <a:rPr lang="en-US" sz="1300" dirty="0">
                <a:latin typeface="+mn-lt"/>
                <a:ea typeface="+mn-ea"/>
                <a:cs typeface="+mn-cs"/>
              </a:rPr>
              <a:t> </a:t>
            </a:r>
          </a:p>
          <a:p>
            <a:pPr>
              <a:defRPr/>
            </a:pPr>
            <a:r>
              <a:rPr lang="en-US" sz="1300" dirty="0">
                <a:latin typeface="+mn-lt"/>
                <a:ea typeface="+mn-ea"/>
                <a:cs typeface="+mn-cs"/>
              </a:rPr>
              <a:t>Physical items enable functions, but are not the functions. These have attributes at various levels of criticality:</a:t>
            </a:r>
          </a:p>
          <a:p>
            <a:pPr>
              <a:defRPr/>
            </a:pPr>
            <a:r>
              <a:rPr lang="en-US" sz="1300" dirty="0">
                <a:latin typeface="+mn-lt"/>
                <a:ea typeface="+mn-ea"/>
                <a:cs typeface="+mn-cs"/>
              </a:rPr>
              <a:t> </a:t>
            </a:r>
          </a:p>
          <a:p>
            <a:pPr>
              <a:defRPr/>
            </a:pPr>
            <a:r>
              <a:rPr lang="en-US" sz="1300" dirty="0">
                <a:latin typeface="+mn-lt"/>
                <a:ea typeface="+mn-ea"/>
                <a:cs typeface="+mn-cs"/>
              </a:rPr>
              <a:t>Example: Images have various levels of criticality:</a:t>
            </a:r>
          </a:p>
          <a:p>
            <a:pPr>
              <a:defRPr/>
            </a:pPr>
            <a:r>
              <a:rPr lang="en-US" sz="1300" dirty="0">
                <a:latin typeface="+mn-lt"/>
                <a:ea typeface="+mn-ea"/>
                <a:cs typeface="+mn-cs"/>
              </a:rPr>
              <a:t> </a:t>
            </a:r>
          </a:p>
          <a:p>
            <a:pPr>
              <a:defRPr/>
            </a:pPr>
            <a:r>
              <a:rPr lang="en-US" sz="1300" dirty="0">
                <a:latin typeface="+mn-lt"/>
                <a:ea typeface="+mn-ea"/>
                <a:cs typeface="+mn-cs"/>
              </a:rPr>
              <a:t>Critical: Image is present</a:t>
            </a:r>
          </a:p>
          <a:p>
            <a:pPr>
              <a:defRPr/>
            </a:pPr>
            <a:r>
              <a:rPr lang="en-US" sz="1300" dirty="0">
                <a:latin typeface="+mn-lt"/>
                <a:ea typeface="+mn-ea"/>
                <a:cs typeface="+mn-cs"/>
              </a:rPr>
              <a:t>High: Image is correct</a:t>
            </a:r>
          </a:p>
          <a:p>
            <a:pPr>
              <a:defRPr/>
            </a:pPr>
            <a:r>
              <a:rPr lang="en-US" sz="1300" dirty="0">
                <a:latin typeface="+mn-lt"/>
                <a:ea typeface="+mn-ea"/>
                <a:cs typeface="+mn-cs"/>
              </a:rPr>
              <a:t>Med: Image loads quickly (size)</a:t>
            </a:r>
          </a:p>
          <a:p>
            <a:pPr>
              <a:defRPr/>
            </a:pPr>
            <a:r>
              <a:rPr lang="en-US" sz="1300" dirty="0">
                <a:latin typeface="+mn-lt"/>
                <a:ea typeface="+mn-ea"/>
                <a:cs typeface="+mn-cs"/>
              </a:rPr>
              <a:t>Low: Image is clear</a:t>
            </a:r>
          </a:p>
          <a:p>
            <a:pPr>
              <a:defRPr/>
            </a:pPr>
            <a:endParaRPr lang="en-US" dirty="0"/>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C7BB85BB-FD97-E249-AA74-7F7CDC6D0377}" type="slidenum">
              <a:rPr lang="en-US" sz="1300"/>
              <a:pPr eaLnBrk="1" hangingPunct="1"/>
              <a:t>26</a:t>
            </a:fld>
            <a:endParaRPr 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3" name="Notes Placeholder 2"/>
          <p:cNvSpPr>
            <a:spLocks noGrp="1"/>
          </p:cNvSpPr>
          <p:nvPr>
            <p:ph type="body" idx="1"/>
            <p:custDataLst>
              <p:tags r:id="rId1"/>
            </p:custDataLst>
          </p:nvPr>
        </p:nvSpPr>
        <p:spPr/>
        <p:txBody>
          <a:bodyPr/>
          <a:lstStyle/>
          <a:p>
            <a:pPr>
              <a:defRPr/>
            </a:pPr>
            <a:r>
              <a:rPr lang="en-US" sz="1300" dirty="0">
                <a:latin typeface="+mn-lt"/>
                <a:ea typeface="+mn-ea"/>
                <a:cs typeface="+mn-cs"/>
              </a:rPr>
              <a:t>This is an example of the Physical Test Grid. </a:t>
            </a:r>
            <a:endParaRPr lang="en-US" dirty="0"/>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43ED184-7BD0-C34C-BA14-ADB50CFA46D3}" type="slidenum">
              <a:rPr lang="en-US" sz="1300"/>
              <a:pPr eaLnBrk="1" hangingPunct="1"/>
              <a:t>27</a:t>
            </a:fld>
            <a:endParaRPr 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3" name="Notes Placeholder 2"/>
          <p:cNvSpPr>
            <a:spLocks noGrp="1"/>
          </p:cNvSpPr>
          <p:nvPr>
            <p:ph type="body" idx="1"/>
            <p:custDataLst>
              <p:tags r:id="rId1"/>
            </p:custDataLst>
          </p:nvPr>
        </p:nvSpPr>
        <p:spPr/>
        <p:txBody>
          <a:bodyPr/>
          <a:lstStyle/>
          <a:p>
            <a:pPr>
              <a:defRPr/>
            </a:pPr>
            <a:r>
              <a:rPr lang="en-US" sz="1300" dirty="0">
                <a:latin typeface="+mn-lt"/>
                <a:ea typeface="+mn-ea"/>
                <a:cs typeface="+mn-cs"/>
              </a:rPr>
              <a:t>As an extension, you can show for each test item the estimated time required for performing the test, along with the estimated impact severity. You can see an example of this on the next page.</a:t>
            </a:r>
            <a:endParaRPr lang="en-US" dirty="0"/>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F96753D2-1398-AE40-A738-6E000986A4A2}" type="slidenum">
              <a:rPr lang="en-US" sz="1300"/>
              <a:pPr eaLnBrk="1" hangingPunct="1"/>
              <a:t>28</a:t>
            </a:fld>
            <a:endParaRPr 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This is an example of Physical Test Metrics.</a:t>
            </a: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E56E24B1-C33E-364F-A2EF-169E3BF9C059}" type="slidenum">
              <a:rPr lang="en-US" sz="1300"/>
              <a:pPr eaLnBrk="1" hangingPunct="1"/>
              <a:t>29</a:t>
            </a:fld>
            <a:endParaRPr 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3" name="Notes Placeholder 2"/>
          <p:cNvSpPr>
            <a:spLocks noGrp="1"/>
          </p:cNvSpPr>
          <p:nvPr>
            <p:ph type="body" idx="1"/>
            <p:custDataLst>
              <p:tags r:id="rId1"/>
            </p:custDataLst>
          </p:nvPr>
        </p:nvSpPr>
        <p:spPr/>
        <p:txBody>
          <a:bodyPr/>
          <a:lstStyle/>
          <a:p>
            <a:pPr>
              <a:defRPr/>
            </a:pPr>
            <a:r>
              <a:rPr lang="en-US" sz="1300" dirty="0">
                <a:latin typeface="+mn-lt"/>
                <a:ea typeface="+mn-ea"/>
                <a:cs typeface="+mn-cs"/>
              </a:rPr>
              <a:t>These are the actions to be tested. Think of a function as something the application can do.</a:t>
            </a:r>
          </a:p>
          <a:p>
            <a:pPr>
              <a:defRPr/>
            </a:pPr>
            <a:r>
              <a:rPr lang="en-US" sz="1300" dirty="0">
                <a:latin typeface="+mn-lt"/>
                <a:ea typeface="+mn-ea"/>
                <a:cs typeface="+mn-cs"/>
              </a:rPr>
              <a:t> </a:t>
            </a:r>
          </a:p>
          <a:p>
            <a:pPr>
              <a:defRPr/>
            </a:pPr>
            <a:r>
              <a:rPr lang="en-US" sz="1300" dirty="0">
                <a:latin typeface="+mn-lt"/>
                <a:ea typeface="+mn-ea"/>
                <a:cs typeface="+mn-cs"/>
              </a:rPr>
              <a:t>An example would be the shopping cart functions:</a:t>
            </a:r>
          </a:p>
          <a:p>
            <a:pPr>
              <a:defRPr/>
            </a:pPr>
            <a:r>
              <a:rPr lang="en-US" sz="1300" dirty="0">
                <a:latin typeface="+mn-lt"/>
                <a:ea typeface="+mn-ea"/>
                <a:cs typeface="+mn-cs"/>
              </a:rPr>
              <a:t> </a:t>
            </a:r>
          </a:p>
          <a:p>
            <a:pPr>
              <a:defRPr/>
            </a:pPr>
            <a:r>
              <a:rPr lang="en-US" sz="1300" dirty="0">
                <a:latin typeface="+mn-lt"/>
                <a:ea typeface="+mn-ea"/>
                <a:cs typeface="+mn-cs"/>
              </a:rPr>
              <a:t>Critical: Can an item be placed into the cart?	</a:t>
            </a:r>
          </a:p>
          <a:p>
            <a:pPr>
              <a:defRPr/>
            </a:pPr>
            <a:r>
              <a:rPr lang="en-US" sz="1300" dirty="0">
                <a:latin typeface="+mn-lt"/>
                <a:ea typeface="+mn-ea"/>
                <a:cs typeface="+mn-cs"/>
              </a:rPr>
              <a:t>High: Can multiple items be put into shopping cart?	</a:t>
            </a:r>
          </a:p>
          <a:p>
            <a:pPr>
              <a:defRPr/>
            </a:pPr>
            <a:r>
              <a:rPr lang="en-US" sz="1300" dirty="0">
                <a:latin typeface="+mn-lt"/>
                <a:ea typeface="+mn-ea"/>
                <a:cs typeface="+mn-cs"/>
              </a:rPr>
              <a:t>Medium: Do items consistently carry through purchase session?</a:t>
            </a:r>
          </a:p>
          <a:p>
            <a:pPr>
              <a:defRPr/>
            </a:pPr>
            <a:r>
              <a:rPr lang="en-US" sz="1300" dirty="0">
                <a:latin typeface="+mn-lt"/>
                <a:ea typeface="+mn-ea"/>
                <a:cs typeface="+mn-cs"/>
              </a:rPr>
              <a:t>Low: Are related products shown?</a:t>
            </a:r>
          </a:p>
          <a:p>
            <a:pPr>
              <a:defRPr/>
            </a:pPr>
            <a:endParaRPr lang="en-US" dirty="0"/>
          </a:p>
        </p:txBody>
      </p:sp>
      <p:sp>
        <p:nvSpPr>
          <p:cNvPr id="59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72A03EBD-CB2A-F24D-9BDE-1866CBE02109}" type="slidenum">
              <a:rPr lang="en-US" sz="1300"/>
              <a:pPr eaLnBrk="1" hangingPunct="1"/>
              <a:t>30</a:t>
            </a:fld>
            <a:endParaRPr 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This is an example of a Functional Test Grid.</a:t>
            </a:r>
          </a:p>
        </p:txBody>
      </p:sp>
      <p:sp>
        <p:nvSpPr>
          <p:cNvPr id="61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72A72662-8B13-0349-B9C9-3009FCAFD9FC}" type="slidenum">
              <a:rPr lang="en-US" sz="1300"/>
              <a:pPr eaLnBrk="1" hangingPunct="1"/>
              <a:t>31</a:t>
            </a:fld>
            <a:endParaRPr 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3" name="Notes Placeholder 2"/>
          <p:cNvSpPr>
            <a:spLocks noGrp="1"/>
          </p:cNvSpPr>
          <p:nvPr>
            <p:ph type="body" idx="1"/>
            <p:custDataLst>
              <p:tags r:id="rId1"/>
            </p:custDataLst>
          </p:nvPr>
        </p:nvSpPr>
        <p:spPr/>
        <p:txBody>
          <a:bodyPr/>
          <a:lstStyle/>
          <a:p>
            <a:pPr>
              <a:defRPr/>
            </a:pPr>
            <a:r>
              <a:rPr lang="en-US" sz="1300" dirty="0">
                <a:latin typeface="+mn-lt"/>
                <a:ea typeface="+mn-ea"/>
                <a:cs typeface="+mn-cs"/>
              </a:rPr>
              <a:t>Functional metrics are based on estimated test time and assessed potential impact severity.  Items are assessed by:</a:t>
            </a:r>
          </a:p>
          <a:p>
            <a:pPr>
              <a:defRPr/>
            </a:pPr>
            <a:r>
              <a:rPr lang="en-US" sz="1300" dirty="0">
                <a:latin typeface="+mn-lt"/>
                <a:ea typeface="+mn-ea"/>
                <a:cs typeface="+mn-cs"/>
              </a:rPr>
              <a:t> </a:t>
            </a:r>
          </a:p>
          <a:p>
            <a:pPr>
              <a:defRPr/>
            </a:pPr>
            <a:r>
              <a:rPr lang="en-US" sz="1300" dirty="0">
                <a:latin typeface="+mn-lt"/>
                <a:ea typeface="+mn-ea"/>
                <a:cs typeface="+mn-cs"/>
              </a:rPr>
              <a:t>Direct testing, which test functions pertaining to the obvious change or fix.</a:t>
            </a:r>
          </a:p>
          <a:p>
            <a:pPr>
              <a:defRPr/>
            </a:pPr>
            <a:r>
              <a:rPr lang="en-US" sz="1300" dirty="0">
                <a:latin typeface="+mn-lt"/>
                <a:ea typeface="+mn-ea"/>
                <a:cs typeface="+mn-cs"/>
              </a:rPr>
              <a:t>Related testing, which are tests pertaining to areas that may be impacted by the changes made.</a:t>
            </a:r>
          </a:p>
          <a:p>
            <a:pPr>
              <a:defRPr/>
            </a:pPr>
            <a:r>
              <a:rPr lang="en-US" sz="1300" dirty="0">
                <a:latin typeface="+mn-lt"/>
                <a:ea typeface="+mn-ea"/>
                <a:cs typeface="+mn-cs"/>
              </a:rPr>
              <a:t>Regression testing, which are tests you would perform regardless of what has changed.</a:t>
            </a:r>
          </a:p>
          <a:p>
            <a:pPr>
              <a:defRPr/>
            </a:pPr>
            <a:endParaRPr lang="en-US" dirty="0"/>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A320BF2-222C-9D49-8303-F2F192678903}" type="slidenum">
              <a:rPr lang="en-US" sz="1300"/>
              <a:pPr eaLnBrk="1" hangingPunct="1"/>
              <a:t>32</a:t>
            </a:fld>
            <a:endParaRPr 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This is an example of the Functional Test Metrics.</a:t>
            </a: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9AF63A7F-4644-6B4A-8C06-D1A9280946A7}" type="slidenum">
              <a:rPr lang="en-US" sz="1300"/>
              <a:pPr eaLnBrk="1" hangingPunct="1"/>
              <a:t>33</a:t>
            </a:fld>
            <a:endParaRPr 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This is the lower part of the Functional Test Metrics Grid.</a:t>
            </a: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9AD17BC3-EE0B-2443-BFDA-30B03463837F}" type="slidenum">
              <a:rPr lang="en-US" sz="1300"/>
              <a:pPr eaLnBrk="1" hangingPunct="1"/>
              <a:t>34</a:t>
            </a:fld>
            <a:endParaRPr 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47D2437-72FB-0543-940F-999661D009E6}" type="slidenum">
              <a:rPr lang="en-US" sz="1300"/>
              <a:pPr eaLnBrk="1" hangingPunct="1"/>
              <a:t>2</a:t>
            </a:fld>
            <a:endParaRPr lang="en-US" sz="13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3" name="Notes Placeholder 2"/>
          <p:cNvSpPr>
            <a:spLocks noGrp="1"/>
          </p:cNvSpPr>
          <p:nvPr>
            <p:ph type="body" idx="1"/>
            <p:custDataLst>
              <p:tags r:id="rId1"/>
            </p:custDataLst>
          </p:nvPr>
        </p:nvSpPr>
        <p:spPr/>
        <p:txBody>
          <a:bodyPr/>
          <a:lstStyle/>
          <a:p>
            <a:pPr defTabSz="483306" eaLnBrk="1" fontAlgn="auto" hangingPunct="1">
              <a:spcBef>
                <a:spcPts val="0"/>
              </a:spcBef>
              <a:spcAft>
                <a:spcPts val="0"/>
              </a:spcAft>
              <a:defRPr/>
            </a:pPr>
            <a:r>
              <a:rPr lang="en-US" sz="1300" dirty="0">
                <a:latin typeface="+mn-lt"/>
                <a:ea typeface="+mn-ea"/>
                <a:cs typeface="+mn-cs"/>
              </a:rPr>
              <a:t>Finally, the Time Budgeter is a simple grid to allocate time based on the levels of direct testing, related testing and regression testing.</a:t>
            </a:r>
          </a:p>
          <a:p>
            <a:pPr>
              <a:defRPr/>
            </a:pPr>
            <a:endParaRPr lang="en-US" dirty="0"/>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DF40F20E-0CD0-8945-AE48-477BD8A57A9F}" type="slidenum">
              <a:rPr lang="en-US" sz="1300"/>
              <a:pPr eaLnBrk="1" hangingPunct="1"/>
              <a:t>35</a:t>
            </a:fld>
            <a:endParaRPr lang="en-US"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3" name="Notes Placeholder 2"/>
          <p:cNvSpPr>
            <a:spLocks noGrp="1"/>
          </p:cNvSpPr>
          <p:nvPr>
            <p:ph type="body" idx="1"/>
            <p:custDataLst>
              <p:tags r:id="rId1"/>
            </p:custDataLst>
          </p:nvPr>
        </p:nvSpPr>
        <p:spPr/>
        <p:txBody>
          <a:bodyPr/>
          <a:lstStyle/>
          <a:p>
            <a:pPr defTabSz="483306" eaLnBrk="1" fontAlgn="auto" hangingPunct="1">
              <a:spcBef>
                <a:spcPts val="0"/>
              </a:spcBef>
              <a:spcAft>
                <a:spcPts val="0"/>
              </a:spcAft>
              <a:defRPr/>
            </a:pPr>
            <a:r>
              <a:rPr lang="en-US" sz="1300" dirty="0">
                <a:latin typeface="+mn-lt"/>
                <a:ea typeface="+mn-ea"/>
                <a:cs typeface="+mn-cs"/>
              </a:rPr>
              <a:t>These are two screenshots from the METS iPhone app.</a:t>
            </a:r>
          </a:p>
          <a:p>
            <a:pPr>
              <a:defRPr/>
            </a:pPr>
            <a:endParaRPr lang="en-US" dirty="0"/>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E309BAD1-BF41-C845-8B1A-5BC55E74E246}" type="slidenum">
              <a:rPr lang="en-US" sz="1300"/>
              <a:pPr eaLnBrk="1" hangingPunct="1"/>
              <a:t>36</a:t>
            </a:fld>
            <a:endParaRPr lang="en-US"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768D26CB-3F4F-F148-B131-64AE53DB3190}" type="slidenum">
              <a:rPr lang="en-US" sz="1300"/>
              <a:pPr eaLnBrk="1" hangingPunct="1"/>
              <a:t>61</a:t>
            </a:fld>
            <a:endParaRPr lang="en-US" sz="13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8098C3B2-71DE-FC42-9740-57472A153FD3}" type="slidenum">
              <a:rPr lang="en-US" sz="1300"/>
              <a:pPr eaLnBrk="1" hangingPunct="1"/>
              <a:t>62</a:t>
            </a:fld>
            <a:endParaRPr lang="en-US" sz="1300"/>
          </a:p>
        </p:txBody>
      </p:sp>
      <p:sp>
        <p:nvSpPr>
          <p:cNvPr id="90114" name="Rectangle 2"/>
          <p:cNvSpPr>
            <a:spLocks noGrp="1" noRot="1" noChangeAspect="1" noChangeArrowheads="1" noTextEdit="1"/>
          </p:cNvSpPr>
          <p:nvPr>
            <p:ph type="sldImg"/>
          </p:nvPr>
        </p:nvSpPr>
        <p:spPr>
          <a:xfrm>
            <a:off x="696913" y="720725"/>
            <a:ext cx="5948362" cy="4460875"/>
          </a:xfrm>
          <a:solidFill>
            <a:srgbClr val="FFFFFF"/>
          </a:solidFill>
          <a:ln/>
        </p:spPr>
      </p:sp>
      <p:sp>
        <p:nvSpPr>
          <p:cNvPr id="90115" name="Rectangle 3"/>
          <p:cNvSpPr>
            <a:spLocks noGrp="1" noChangeArrowheads="1"/>
          </p:cNvSpPr>
          <p:nvPr>
            <p:ph type="body" idx="1"/>
          </p:nvPr>
        </p:nvSpPr>
        <p:spPr>
          <a:xfrm>
            <a:off x="974725" y="5638800"/>
            <a:ext cx="5365750" cy="3241675"/>
          </a:xfrm>
          <a:solidFill>
            <a:srgbClr val="FFFFFF"/>
          </a:solidFill>
          <a:ln>
            <a:solidFill>
              <a:srgbClr val="000000"/>
            </a:solidFill>
          </a:ln>
        </p:spPr>
        <p:txBody>
          <a:bodyPr lIns="91432" tIns="45716" rIns="91432" bIns="45716"/>
          <a:lstStyle/>
          <a:p>
            <a:pPr eaLnBrk="1" hangingPunct="1"/>
            <a:r>
              <a:rPr lang="en-US">
                <a:ea typeface="ＭＳ Ｐゴシック" charset="0"/>
                <a:cs typeface="ＭＳ Ｐゴシック" charset="0"/>
              </a:rPr>
              <a:t>This is the main user interface of Macro Scheduler. We will examine the key functions.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28F13B4C-3108-C44D-9BC9-9B0E3D76E30C}" type="slidenum">
              <a:rPr lang="en-US" sz="1300"/>
              <a:pPr eaLnBrk="1" hangingPunct="1"/>
              <a:t>63</a:t>
            </a:fld>
            <a:endParaRPr lang="en-US" sz="1300"/>
          </a:p>
        </p:txBody>
      </p:sp>
      <p:sp>
        <p:nvSpPr>
          <p:cNvPr id="92162" name="Rectangle 2"/>
          <p:cNvSpPr>
            <a:spLocks noGrp="1" noRot="1" noChangeAspect="1" noChangeArrowheads="1" noTextEdit="1"/>
          </p:cNvSpPr>
          <p:nvPr>
            <p:ph type="sldImg"/>
          </p:nvPr>
        </p:nvSpPr>
        <p:spPr>
          <a:xfrm>
            <a:off x="569913" y="720725"/>
            <a:ext cx="6253162" cy="4689475"/>
          </a:xfrm>
          <a:solidFill>
            <a:srgbClr val="FFFFFF"/>
          </a:solidFill>
          <a:ln/>
        </p:spPr>
      </p:sp>
      <p:sp>
        <p:nvSpPr>
          <p:cNvPr id="92163" name="Rectangle 3"/>
          <p:cNvSpPr>
            <a:spLocks noGrp="1" noChangeArrowheads="1"/>
          </p:cNvSpPr>
          <p:nvPr>
            <p:ph type="body" idx="1"/>
          </p:nvPr>
        </p:nvSpPr>
        <p:spPr>
          <a:xfrm>
            <a:off x="974725" y="5943600"/>
            <a:ext cx="5365750" cy="2936875"/>
          </a:xfrm>
          <a:solidFill>
            <a:srgbClr val="FFFFFF"/>
          </a:solidFill>
          <a:ln>
            <a:solidFill>
              <a:srgbClr val="000000"/>
            </a:solidFill>
          </a:ln>
        </p:spPr>
        <p:txBody>
          <a:bodyPr lIns="91432" tIns="45716" rIns="91432" bIns="45716"/>
          <a:lstStyle/>
          <a:p>
            <a:pPr eaLnBrk="1" hangingPunct="1"/>
            <a:r>
              <a:rPr lang="en-US">
                <a:ea typeface="ＭＳ Ｐゴシック" charset="0"/>
                <a:cs typeface="ＭＳ Ｐゴシック" charset="0"/>
              </a:rPr>
              <a:t>One of the great features of Macro Scheduler is the robust scripting language.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9DA9A440-B8CE-3442-9802-4222F26E55E6}" type="slidenum">
              <a:rPr lang="en-US" sz="1300"/>
              <a:pPr eaLnBrk="1" hangingPunct="1"/>
              <a:t>64</a:t>
            </a:fld>
            <a:endParaRPr lang="en-US" sz="1300"/>
          </a:p>
        </p:txBody>
      </p:sp>
      <p:sp>
        <p:nvSpPr>
          <p:cNvPr id="94210" name="Rectangle 2"/>
          <p:cNvSpPr>
            <a:spLocks noGrp="1" noRot="1" noChangeAspect="1" noChangeArrowheads="1" noTextEdit="1"/>
          </p:cNvSpPr>
          <p:nvPr>
            <p:ph type="sldImg"/>
          </p:nvPr>
        </p:nvSpPr>
        <p:spPr>
          <a:xfrm>
            <a:off x="366713" y="720725"/>
            <a:ext cx="6354762" cy="4765675"/>
          </a:xfrm>
          <a:solidFill>
            <a:srgbClr val="FFFFFF"/>
          </a:solidFill>
          <a:ln/>
        </p:spPr>
      </p:sp>
      <p:sp>
        <p:nvSpPr>
          <p:cNvPr id="94211" name="Rectangle 3"/>
          <p:cNvSpPr>
            <a:spLocks noGrp="1" noChangeArrowheads="1"/>
          </p:cNvSpPr>
          <p:nvPr>
            <p:ph type="body" idx="1"/>
          </p:nvPr>
        </p:nvSpPr>
        <p:spPr>
          <a:xfrm>
            <a:off x="974725" y="5791200"/>
            <a:ext cx="5365750" cy="3089275"/>
          </a:xfrm>
          <a:solidFill>
            <a:srgbClr val="FFFFFF"/>
          </a:solidFill>
          <a:ln>
            <a:solidFill>
              <a:srgbClr val="000000"/>
            </a:solidFill>
          </a:ln>
        </p:spPr>
        <p:txBody>
          <a:bodyPr lIns="91432" tIns="45716" rIns="91432" bIns="45716"/>
          <a:lstStyle/>
          <a:p>
            <a:pPr eaLnBrk="1" hangingPunct="1"/>
            <a:r>
              <a:rPr lang="en-US">
                <a:ea typeface="ＭＳ Ｐゴシック" charset="0"/>
                <a:cs typeface="ＭＳ Ｐゴシック" charset="0"/>
              </a:rPr>
              <a:t>You will notice that this tool is row/column oriented, but it can also recognize some objects and incorporate VB Script.</a:t>
            </a:r>
          </a:p>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6C692FF-0076-2D47-8BC8-5C135077D70D}" type="slidenum">
              <a:rPr lang="en-US" sz="1300"/>
              <a:pPr eaLnBrk="1" hangingPunct="1"/>
              <a:t>65</a:t>
            </a:fld>
            <a:endParaRPr lang="en-US" sz="1300"/>
          </a:p>
        </p:txBody>
      </p:sp>
      <p:sp>
        <p:nvSpPr>
          <p:cNvPr id="96258" name="Rectangle 2"/>
          <p:cNvSpPr>
            <a:spLocks noGrp="1" noRot="1" noChangeAspect="1" noChangeArrowheads="1" noTextEdit="1"/>
          </p:cNvSpPr>
          <p:nvPr>
            <p:ph type="sldImg"/>
          </p:nvPr>
        </p:nvSpPr>
        <p:spPr>
          <a:xfrm>
            <a:off x="239713" y="720725"/>
            <a:ext cx="6761162" cy="5070475"/>
          </a:xfrm>
          <a:solidFill>
            <a:srgbClr val="FFFFFF"/>
          </a:solidFill>
          <a:ln/>
        </p:spPr>
      </p:sp>
      <p:sp>
        <p:nvSpPr>
          <p:cNvPr id="96259" name="Rectangle 3"/>
          <p:cNvSpPr>
            <a:spLocks noGrp="1" noChangeArrowheads="1"/>
          </p:cNvSpPr>
          <p:nvPr>
            <p:ph type="body" idx="1"/>
          </p:nvPr>
        </p:nvSpPr>
        <p:spPr>
          <a:xfrm>
            <a:off x="974725" y="6019800"/>
            <a:ext cx="5365750" cy="2860675"/>
          </a:xfrm>
          <a:solidFill>
            <a:srgbClr val="FFFFFF"/>
          </a:solidFill>
          <a:ln>
            <a:solidFill>
              <a:srgbClr val="000000"/>
            </a:solidFill>
          </a:ln>
        </p:spPr>
        <p:txBody>
          <a:bodyPr lIns="91432" tIns="45716" rIns="91432" bIns="45716"/>
          <a:lstStyle/>
          <a:p>
            <a:pPr eaLnBrk="1" hangingPunct="1"/>
            <a:r>
              <a:rPr lang="en-US">
                <a:ea typeface="ＭＳ Ｐゴシック" charset="0"/>
                <a:cs typeface="ＭＳ Ｐゴシック" charset="0"/>
              </a:rPr>
              <a:t>This is an example of object recognition.</a:t>
            </a:r>
          </a:p>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10881B5-247B-EB4E-88A5-72FD44E66597}" type="slidenum">
              <a:rPr lang="en-US" sz="1300"/>
              <a:pPr eaLnBrk="1" hangingPunct="1"/>
              <a:t>66</a:t>
            </a:fld>
            <a:endParaRPr lang="en-US" sz="1300"/>
          </a:p>
        </p:txBody>
      </p:sp>
      <p:sp>
        <p:nvSpPr>
          <p:cNvPr id="98306" name="Rectangle 2"/>
          <p:cNvSpPr>
            <a:spLocks noGrp="1" noRot="1" noChangeAspect="1" noChangeArrowheads="1" noTextEdit="1"/>
          </p:cNvSpPr>
          <p:nvPr>
            <p:ph type="sldImg"/>
          </p:nvPr>
        </p:nvSpPr>
        <p:spPr>
          <a:xfrm>
            <a:off x="214313" y="720725"/>
            <a:ext cx="6659562" cy="4994275"/>
          </a:xfrm>
          <a:solidFill>
            <a:srgbClr val="FFFFFF"/>
          </a:solidFill>
          <a:ln/>
        </p:spPr>
      </p:sp>
      <p:sp>
        <p:nvSpPr>
          <p:cNvPr id="98307" name="Rectangle 3"/>
          <p:cNvSpPr>
            <a:spLocks noGrp="1" noChangeArrowheads="1"/>
          </p:cNvSpPr>
          <p:nvPr>
            <p:ph type="body" idx="1"/>
          </p:nvPr>
        </p:nvSpPr>
        <p:spPr>
          <a:xfrm>
            <a:off x="990600" y="6283325"/>
            <a:ext cx="5365750" cy="2479675"/>
          </a:xfrm>
          <a:solidFill>
            <a:srgbClr val="FFFFFF"/>
          </a:solidFill>
          <a:ln>
            <a:solidFill>
              <a:srgbClr val="000000"/>
            </a:solidFill>
          </a:ln>
        </p:spPr>
        <p:txBody>
          <a:bodyPr lIns="91432" tIns="45716" rIns="91432" bIns="45716"/>
          <a:lstStyle/>
          <a:p>
            <a:pPr eaLnBrk="1" hangingPunct="1"/>
            <a:r>
              <a:rPr lang="en-US">
                <a:ea typeface="ＭＳ Ｐゴシック" charset="0"/>
                <a:cs typeface="ＭＳ Ｐゴシック" charset="0"/>
              </a:rPr>
              <a:t>In this example we see test data being read and stored in variables.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CubicTest is a graphical Eclipse plug-in for writing Selenium and Watir tests. It makes web tests faster and easier to write, and provides abstractions to make tests more robust and reusable. </a:t>
            </a:r>
          </a:p>
          <a:p>
            <a:pPr eaLnBrk="1" hangingPunct="1"/>
            <a:r>
              <a:rPr lang="en-US">
                <a:ea typeface="ＭＳ Ｐゴシック" charset="0"/>
                <a:cs typeface="ＭＳ Ｐゴシック" charset="0"/>
              </a:rPr>
              <a:t>CubicTest's test editor is centered around pages/states and transitions between these pages/states. The model is intuitive for both Ajax and traditional web applications and supports most user interaction types.  CubicTest features an innovative test recorder and test runner based on Selenium RC which are fully integrated with the graphical test editor. Tests can also run standalone from Maven 2. </a:t>
            </a:r>
          </a:p>
          <a:p>
            <a:pPr eaLnBrk="1" hangingPunct="1"/>
            <a:endParaRPr lang="en-US">
              <a:ea typeface="ＭＳ Ｐゴシック" charset="0"/>
              <a:cs typeface="ＭＳ Ｐゴシック" charset="0"/>
            </a:endParaRP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44BDF95-4F3C-9B44-9D28-1B1DF6EBDCB5}" type="slidenum">
              <a:rPr lang="en-US" sz="1300"/>
              <a:pPr eaLnBrk="1" hangingPunct="1"/>
              <a:t>74</a:t>
            </a:fld>
            <a:endParaRPr 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A804C2BA-8701-4D4B-902B-EE9BE1A24D4F}" type="slidenum">
              <a:rPr lang="en-US" sz="1300"/>
              <a:pPr eaLnBrk="1" hangingPunct="1"/>
              <a:t>75</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FCADF875-AE6F-364D-817F-4EF96FB3BD94}" type="slidenum">
              <a:rPr lang="en-US" sz="1300"/>
              <a:pPr eaLnBrk="1" hangingPunct="1"/>
              <a:t>4</a:t>
            </a:fld>
            <a:endParaRPr lang="en-US" sz="13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a:ln/>
        </p:spPr>
      </p:sp>
      <p:sp>
        <p:nvSpPr>
          <p:cNvPr id="1116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Badboy is a powerful tool designed to aid in testing and development of complex dynamic applications. Badboy makes web testing and development easier with dozens of features including a simple yet comprehensive capture/replay interface, powerful load testing support, detailed reports, graphs and much more! </a:t>
            </a:r>
          </a:p>
        </p:txBody>
      </p:sp>
      <p:sp>
        <p:nvSpPr>
          <p:cNvPr id="1116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2F3EB661-640A-E54D-B03D-BEDB54B617FC}" type="slidenum">
              <a:rPr lang="en-US" sz="1300"/>
              <a:pPr eaLnBrk="1" hangingPunct="1"/>
              <a:t>76</a:t>
            </a:fld>
            <a:endParaRPr 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While Cucumber can be thought of as a </a:t>
            </a:r>
            <a:r>
              <a:rPr lang="ja-JP" altLang="en-US">
                <a:ea typeface="ＭＳ Ｐゴシック" charset="0"/>
                <a:cs typeface="ＭＳ Ｐゴシック" charset="0"/>
              </a:rPr>
              <a:t>“</a:t>
            </a:r>
            <a:r>
              <a:rPr lang="en-US" altLang="ja-JP">
                <a:ea typeface="ＭＳ Ｐゴシック" charset="0"/>
                <a:cs typeface="ＭＳ Ｐゴシック" charset="0"/>
              </a:rPr>
              <a:t>testing</a:t>
            </a:r>
            <a:r>
              <a:rPr lang="ja-JP" altLang="en-US">
                <a:ea typeface="ＭＳ Ｐゴシック" charset="0"/>
                <a:cs typeface="ＭＳ Ｐゴシック" charset="0"/>
              </a:rPr>
              <a:t>”</a:t>
            </a:r>
            <a:r>
              <a:rPr lang="en-US" altLang="ja-JP">
                <a:ea typeface="ＭＳ Ｐゴシック" charset="0"/>
                <a:cs typeface="ＭＳ Ｐゴシック" charset="0"/>
              </a:rPr>
              <a:t> tool, the intent of the tool is to support </a:t>
            </a:r>
            <a:r>
              <a:rPr lang="en-US" altLang="ja-JP">
                <a:ea typeface="ＭＳ Ｐゴシック" charset="0"/>
                <a:cs typeface="ＭＳ Ｐゴシック" charset="0"/>
                <a:hlinkClick r:id="rId3"/>
              </a:rPr>
              <a:t>BDD</a:t>
            </a:r>
            <a:r>
              <a:rPr lang="en-US" altLang="ja-JP">
                <a:ea typeface="ＭＳ Ｐゴシック" charset="0"/>
                <a:cs typeface="ＭＳ Ｐゴシック" charset="0"/>
              </a:rPr>
              <a:t>. This means that the </a:t>
            </a:r>
            <a:r>
              <a:rPr lang="ja-JP" altLang="en-US">
                <a:ea typeface="ＭＳ Ｐゴシック" charset="0"/>
                <a:cs typeface="ＭＳ Ｐゴシック" charset="0"/>
              </a:rPr>
              <a:t>“</a:t>
            </a:r>
            <a:r>
              <a:rPr lang="en-US" altLang="ja-JP">
                <a:ea typeface="ＭＳ Ｐゴシック" charset="0"/>
                <a:cs typeface="ＭＳ Ｐゴシック" charset="0"/>
              </a:rPr>
              <a:t>tests</a:t>
            </a:r>
            <a:r>
              <a:rPr lang="ja-JP" altLang="en-US">
                <a:ea typeface="ＭＳ Ｐゴシック" charset="0"/>
                <a:cs typeface="ＭＳ Ｐゴシック" charset="0"/>
              </a:rPr>
              <a:t>”</a:t>
            </a:r>
            <a:r>
              <a:rPr lang="en-US" altLang="ja-JP">
                <a:ea typeface="ＭＳ Ｐゴシック" charset="0"/>
                <a:cs typeface="ＭＳ Ｐゴシック" charset="0"/>
              </a:rPr>
              <a:t> (plain text feature descriptions with scenarios) are typically written before anything else and verified by business analysts, domain experts, etc. non technical stakeholders. The production code is then written </a:t>
            </a:r>
            <a:r>
              <a:rPr lang="en-US" altLang="ja-JP">
                <a:ea typeface="ＭＳ Ｐゴシック" charset="0"/>
                <a:cs typeface="ＭＳ Ｐゴシック" charset="0"/>
                <a:hlinkClick r:id="rId4"/>
              </a:rPr>
              <a:t>outside-in</a:t>
            </a:r>
            <a:r>
              <a:rPr lang="en-US" altLang="ja-JP">
                <a:ea typeface="ＭＳ Ｐゴシック" charset="0"/>
                <a:cs typeface="ＭＳ Ｐゴシック" charset="0"/>
              </a:rPr>
              <a:t>, to make the stories pass.</a:t>
            </a:r>
          </a:p>
          <a:p>
            <a:pPr eaLnBrk="1" hangingPunct="1"/>
            <a:r>
              <a:rPr lang="en-US">
                <a:ea typeface="ＭＳ Ｐゴシック" charset="0"/>
                <a:cs typeface="ＭＳ Ｐゴシック" charset="0"/>
              </a:rPr>
              <a:t>Cucumber itself is written in Ruby, but it can be used to </a:t>
            </a:r>
            <a:r>
              <a:rPr lang="ja-JP" altLang="en-US">
                <a:ea typeface="ＭＳ Ｐゴシック" charset="0"/>
                <a:cs typeface="ＭＳ Ｐゴシック" charset="0"/>
              </a:rPr>
              <a:t>“</a:t>
            </a:r>
            <a:r>
              <a:rPr lang="en-US" altLang="ja-JP">
                <a:ea typeface="ＭＳ Ｐゴシック" charset="0"/>
                <a:cs typeface="ＭＳ Ｐゴシック" charset="0"/>
              </a:rPr>
              <a:t>test</a:t>
            </a:r>
            <a:r>
              <a:rPr lang="ja-JP" altLang="en-US">
                <a:ea typeface="ＭＳ Ｐゴシック" charset="0"/>
                <a:cs typeface="ＭＳ Ｐゴシック" charset="0"/>
              </a:rPr>
              <a:t>”</a:t>
            </a:r>
            <a:r>
              <a:rPr lang="en-US" altLang="ja-JP">
                <a:ea typeface="ＭＳ Ｐゴシック" charset="0"/>
                <a:cs typeface="ＭＳ Ｐゴシック" charset="0"/>
              </a:rPr>
              <a:t> code written in Ruby or other languages including but not limited to Java, C# and Python. Cucumber only requires minimal use of Ruby programming and </a:t>
            </a:r>
            <a:r>
              <a:rPr lang="en-US" altLang="ja-JP">
                <a:ea typeface="ＭＳ Ｐゴシック" charset="0"/>
                <a:cs typeface="ＭＳ Ｐゴシック" charset="0"/>
                <a:hlinkClick r:id="rId5"/>
              </a:rPr>
              <a:t>Ruby is easy</a:t>
            </a:r>
            <a:r>
              <a:rPr lang="en-US" altLang="ja-JP">
                <a:ea typeface="ＭＳ Ｐゴシック" charset="0"/>
                <a:cs typeface="ＭＳ Ｐゴシック" charset="0"/>
              </a:rPr>
              <a:t>, so don</a:t>
            </a:r>
            <a:r>
              <a:rPr lang="ja-JP" altLang="en-US">
                <a:ea typeface="ＭＳ Ｐゴシック" charset="0"/>
                <a:cs typeface="ＭＳ Ｐゴシック" charset="0"/>
              </a:rPr>
              <a:t>’</a:t>
            </a:r>
            <a:r>
              <a:rPr lang="en-US" altLang="ja-JP">
                <a:ea typeface="ＭＳ Ｐゴシック" charset="0"/>
                <a:cs typeface="ＭＳ Ｐゴシック" charset="0"/>
              </a:rPr>
              <a:t>t be afraid even if the code you</a:t>
            </a:r>
            <a:r>
              <a:rPr lang="ja-JP" altLang="en-US">
                <a:ea typeface="ＭＳ Ｐゴシック" charset="0"/>
                <a:cs typeface="ＭＳ Ｐゴシック" charset="0"/>
              </a:rPr>
              <a:t>’</a:t>
            </a:r>
            <a:r>
              <a:rPr lang="en-US" altLang="ja-JP">
                <a:ea typeface="ＭＳ Ｐゴシック" charset="0"/>
                <a:cs typeface="ＭＳ Ｐゴシック" charset="0"/>
              </a:rPr>
              <a:t>re developing in is not Ruby.</a:t>
            </a:r>
          </a:p>
          <a:p>
            <a:pPr eaLnBrk="1" hangingPunct="1"/>
            <a:endParaRPr lang="en-US">
              <a:ea typeface="ＭＳ Ｐゴシック" charset="0"/>
              <a:cs typeface="ＭＳ Ｐゴシック"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BD1FE4E-9688-C04F-AE35-131BBDFD72A4}" type="slidenum">
              <a:rPr lang="en-US" sz="1300"/>
              <a:pPr eaLnBrk="1" hangingPunct="1"/>
              <a:t>79</a:t>
            </a:fld>
            <a:endParaRPr 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27086D3D-5563-6848-8CFA-74ACF67DBCA0}" type="slidenum">
              <a:rPr lang="en-US" sz="1300"/>
              <a:pPr eaLnBrk="1" hangingPunct="1"/>
              <a:t>87</a:t>
            </a:fld>
            <a:endParaRPr lang="en-US" sz="13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pPr eaLnBrk="1" hangingPunct="1">
              <a:defRPr/>
            </a:pPr>
            <a:r>
              <a:rPr lang="en-US" smtClean="0">
                <a:cs typeface="+mn-cs"/>
              </a:rPr>
              <a:t>STAF removes the tedium of building an automation infrastructure, thus enabling you to focus on building your automation solution. The STAF framework provides the foundation upon which to build higher level solutions, and provides a pluggable approach supported across a large variety of platforms and languages.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pPr eaLnBrk="1" hangingPunct="1">
              <a:defRPr/>
            </a:pPr>
            <a:r>
              <a:rPr lang="en-US" smtClean="0">
                <a:cs typeface="+mn-cs"/>
              </a:rPr>
              <a:t>In this module, our goal is to present this framework and explain more about it. If you want to download and install the framework on your system, you can find it and the documentation at http://staf.sourceforge.net.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26"/>
          <p:cNvSpPr>
            <a:spLocks noGrp="1" noRot="1" noChangeAspect="1" noChangeArrowheads="1" noTextEdit="1"/>
          </p:cNvSpPr>
          <p:nvPr>
            <p:ph type="sldImg"/>
          </p:nvPr>
        </p:nvSpPr>
        <p:spPr>
          <a:ln/>
        </p:spPr>
      </p:sp>
      <p:sp>
        <p:nvSpPr>
          <p:cNvPr id="100355" name="Rectangle 1027"/>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F50B68E-D231-954A-A084-B8AA0067BDE7}" type="slidenum">
              <a:rPr lang="en-US" sz="1300"/>
              <a:pPr eaLnBrk="1" hangingPunct="1"/>
              <a:t>5</a:t>
            </a:fld>
            <a:endParaRPr lang="en-US" sz="1300"/>
          </a:p>
        </p:txBody>
      </p:sp>
      <p:sp>
        <p:nvSpPr>
          <p:cNvPr id="24578" name="Rectangle 1026"/>
          <p:cNvSpPr>
            <a:spLocks noGrp="1" noRot="1" noChangeAspect="1" noChangeArrowheads="1" noTextEdit="1"/>
          </p:cNvSpPr>
          <p:nvPr>
            <p:ph type="sldImg"/>
          </p:nvPr>
        </p:nvSpPr>
        <p:spPr>
          <a:ln/>
        </p:spPr>
      </p:sp>
      <p:sp>
        <p:nvSpPr>
          <p:cNvPr id="2457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26"/>
          <p:cNvSpPr>
            <a:spLocks noGrp="1" noRot="1" noChangeAspect="1" noChangeArrowheads="1" noTextEdit="1"/>
          </p:cNvSpPr>
          <p:nvPr>
            <p:ph type="sldImg"/>
          </p:nvPr>
        </p:nvSpPr>
        <p:spPr>
          <a:ln/>
        </p:spPr>
      </p:sp>
      <p:sp>
        <p:nvSpPr>
          <p:cNvPr id="95235" name="Rectangle 1027"/>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26"/>
          <p:cNvSpPr>
            <a:spLocks noGrp="1" noRot="1" noChangeAspect="1" noChangeArrowheads="1" noTextEdit="1"/>
          </p:cNvSpPr>
          <p:nvPr>
            <p:ph type="sldImg"/>
          </p:nvPr>
        </p:nvSpPr>
        <p:spPr>
          <a:ln/>
        </p:spPr>
      </p:sp>
      <p:sp>
        <p:nvSpPr>
          <p:cNvPr id="101379" name="Rectangle 1027"/>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pPr eaLnBrk="1" hangingPunct="1">
              <a:defRPr/>
            </a:pPr>
            <a:r>
              <a:rPr lang="en-US" smtClean="0">
                <a:cs typeface="+mn-cs"/>
              </a:rPr>
              <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D2EEEF6C-E088-2849-8970-67937FA676F8}" type="slidenum">
              <a:rPr lang="en-US" sz="1300"/>
              <a:pPr eaLnBrk="1" hangingPunct="1"/>
              <a:t>124</a:t>
            </a:fld>
            <a:endParaRPr lang="en-US" sz="13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C493E4D3-2D08-DF48-8F7D-C93B609A9174}" type="slidenum">
              <a:rPr lang="en-US" sz="1300"/>
              <a:pPr eaLnBrk="1" hangingPunct="1"/>
              <a:t>125</a:t>
            </a:fld>
            <a:endParaRPr lang="en-US" sz="13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Axence NetTools Pro is a FREE and very comprehensive set of administration tools:</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NetWatch: host monitoring with alerting, real-time &amp; historical charts of response time &amp; packet lost; e-mail &amp; sound notifications available when a host is down; nodes names identification.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WinTools: lists exhaustive system information from Windows computers: running processes &amp; services, registry, event log, disk, memory &amp; CPU information, etc.</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Port scanner: checks for all open ports and running services. It can discover some Trojans/spyware.</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Network scanner: discovers all nodes in a remote network, their IP/MAC and services running on them.</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NetStat: displays your computer's inbound and outbound connections, lists all open TCP/UDP ports, with the remote IP address &amp; the process using the connection.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TCP/IP workshop: establishes low-level TCP/UDP connections to troubleshoot and test network services. It can send raw data to any remote port.</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SNMP Browser: a full SNMP browser, so easy you can use it even if you don't know a thing about SNMP.</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Other tools: fast traceroute shows information about every host on the route, its response time, and packets lost (full trace within 1 second). Lookup is like nslookup, but it shows you all DNS and WHOIS records at once. Bandwidth tool will measure network performance. NetCheck - with this tool you can check the quality of network hardware in your LAN.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Axence NetTools Pro is a freeware application - it just requires a simple, free activation.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Languages of the program: English, German and Polish.</a:t>
            </a:r>
          </a:p>
          <a:p>
            <a:pPr eaLnBrk="1" hangingPunct="1"/>
            <a:r>
              <a:rPr lang="en-US">
                <a:ea typeface="ＭＳ Ｐゴシック" charset="0"/>
                <a:cs typeface="ＭＳ Ｐゴシック" charset="0"/>
              </a:rPr>
              <a:t>Axence NetTools Pro is a FREE and very comprehensive set of administration tools:</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NetWatch: host monitoring with alerting, real-time &amp; historical charts of response time &amp; packet lost; e-mail &amp; sound notifications available when a host is down; nodes names identification.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WinTools: lists exhaustive system information from Windows computers: running processes &amp; services, registry, event log, disk, memory &amp; CPU information, etc.</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Port scanner: checks for all open ports and running services. It can discover some Trojans/spyware.</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Network scanner: discovers all nodes in a remote network, their IP/MAC and services running on them.</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NetStat: displays your computer's inbound and outbound connections, lists all open TCP/UDP ports, with the remote IP address &amp; the process using the connection.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TCP/IP workshop: establishes low-level TCP/UDP connections to troubleshoot and test network services. It can send raw data to any remote port.</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SNMP Browser: a full SNMP browser, so easy you can use it even if you don't know a thing about SNMP.</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Other tools: fast traceroute shows information about every host on the route, its response time, and packets lost (full trace within 1 second). Lookup is like nslookup, but it shows you all DNS and WHOIS records at once. Bandwidth tool will measure network performance. NetCheck - with this tool you can check the quality of network hardware in your LAN.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Axence NetTools Pro is a freeware application - it just requires a simple, free activation.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Languages of the program: English, German and Polish.</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Product homepage: http://www.axencesoftware.com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2619D77-898E-DA41-9207-CE003EF50FE9}" type="slidenum">
              <a:rPr lang="en-US" sz="1300"/>
              <a:pPr eaLnBrk="1" hangingPunct="1"/>
              <a:t>6</a:t>
            </a:fld>
            <a:endParaRPr lang="en-US" sz="13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8DF61BE3-3EA1-F044-9FB9-F24AF7FF4D41}" type="slidenum">
              <a:rPr lang="en-US" sz="1300"/>
              <a:pPr eaLnBrk="1" hangingPunct="1"/>
              <a:t>126</a:t>
            </a:fld>
            <a:endParaRPr lang="en-US" sz="13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F1038DD1-4961-0B48-86E7-087A1152BF06}" type="slidenum">
              <a:rPr lang="en-US" sz="1300"/>
              <a:pPr eaLnBrk="1" hangingPunct="1"/>
              <a:t>127</a:t>
            </a:fld>
            <a:endParaRPr lang="en-US" sz="13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F893F4B-EDB0-0B41-963B-48BAC18D3365}" type="slidenum">
              <a:rPr lang="en-US" sz="1300"/>
              <a:pPr eaLnBrk="1" hangingPunct="1"/>
              <a:t>128</a:t>
            </a:fld>
            <a:endParaRPr lang="en-US" sz="130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7E7598F-7604-0D4D-B01B-394A162071F0}" type="slidenum">
              <a:rPr lang="en-US" sz="1300"/>
              <a:pPr eaLnBrk="1" hangingPunct="1"/>
              <a:t>157</a:t>
            </a:fld>
            <a:endParaRPr lang="en-US" sz="13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6BB5ED4E-44EE-6943-95D5-CB04F6F13773}" type="slidenum">
              <a:rPr lang="en-US" sz="1300"/>
              <a:pPr eaLnBrk="1" hangingPunct="1"/>
              <a:t>158</a:t>
            </a:fld>
            <a:endParaRPr lang="en-US" sz="13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E1028395-EB5E-9F4A-87E3-C6C669AE322C}" type="slidenum">
              <a:rPr lang="en-US" sz="1300"/>
              <a:pPr eaLnBrk="1" hangingPunct="1"/>
              <a:t>159</a:t>
            </a:fld>
            <a:endParaRPr lang="en-US" sz="13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6C9D489-5525-1347-A82D-F116D9ACF43B}" type="slidenum">
              <a:rPr lang="en-US" sz="1300"/>
              <a:pPr eaLnBrk="1" hangingPunct="1"/>
              <a:t>160</a:t>
            </a:fld>
            <a:endParaRPr lang="en-US" sz="13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CFCD4243-8584-CF4B-80F0-A21398F7E5EC}" type="slidenum">
              <a:rPr lang="en-US" sz="1300"/>
              <a:pPr eaLnBrk="1" hangingPunct="1"/>
              <a:t>161</a:t>
            </a:fld>
            <a:endParaRPr lang="en-US" sz="130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8C6ED39A-CD9E-9544-A71D-53F787CF1591}" type="slidenum">
              <a:rPr lang="en-US" sz="1300"/>
              <a:pPr eaLnBrk="1" hangingPunct="1"/>
              <a:t>162</a:t>
            </a:fld>
            <a:endParaRPr lang="en-US" sz="130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DE4C4B00-C7A7-E24F-BB73-78E8587DD768}" type="slidenum">
              <a:rPr lang="en-US" sz="1300"/>
              <a:pPr eaLnBrk="1" hangingPunct="1"/>
              <a:t>163</a:t>
            </a:fld>
            <a:endParaRPr lang="en-US" sz="13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9070FB89-1A81-2844-B3A2-26742B52DFCE}" type="slidenum">
              <a:rPr lang="en-US" sz="1300"/>
              <a:pPr eaLnBrk="1" hangingPunct="1"/>
              <a:t>7</a:t>
            </a:fld>
            <a:endParaRPr lang="en-US" sz="1300"/>
          </a:p>
        </p:txBody>
      </p:sp>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F4B563E0-B65E-7549-A0D3-36C7736B5747}" type="slidenum">
              <a:rPr lang="en-US" sz="1300"/>
              <a:pPr eaLnBrk="1" hangingPunct="1"/>
              <a:t>164</a:t>
            </a:fld>
            <a:endParaRPr lang="en-US" sz="1300"/>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A3FA8432-CF26-7245-828C-011644553B41}" type="slidenum">
              <a:rPr lang="en-US" sz="1300"/>
              <a:pPr eaLnBrk="1" hangingPunct="1"/>
              <a:t>165</a:t>
            </a:fld>
            <a:endParaRPr lang="en-US" sz="1300"/>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FEDBC30-BE66-EF47-B662-D44F61763FB8}" type="slidenum">
              <a:rPr lang="en-US" sz="1300"/>
              <a:pPr eaLnBrk="1" hangingPunct="1"/>
              <a:t>166</a:t>
            </a:fld>
            <a:endParaRPr lang="en-US" sz="1300"/>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99537C3D-F5B5-E444-8C2A-35367A1FBC2C}" type="slidenum">
              <a:rPr lang="en-US" sz="1300"/>
              <a:pPr eaLnBrk="1" hangingPunct="1"/>
              <a:t>167</a:t>
            </a:fld>
            <a:endParaRPr lang="en-US" sz="1300"/>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B4F0EBB3-A09D-2E40-ACE2-5615486A2805}" type="slidenum">
              <a:rPr lang="en-US" sz="1300"/>
              <a:pPr eaLnBrk="1" hangingPunct="1"/>
              <a:t>168</a:t>
            </a:fld>
            <a:endParaRPr lang="en-US" sz="1300"/>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Selection of test cases for a test plan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498BB5C-E429-4F49-A557-878BD6A32B99}" type="slidenum">
              <a:rPr lang="en-US" sz="1300"/>
              <a:pPr eaLnBrk="1" hangingPunct="1"/>
              <a:t>169</a:t>
            </a:fld>
            <a:endParaRPr lang="en-US" sz="130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768E044F-B58B-B842-800E-4111F6C529A3}" type="slidenum">
              <a:rPr lang="en-US" sz="1300"/>
              <a:pPr eaLnBrk="1" hangingPunct="1"/>
              <a:t>170</a:t>
            </a:fld>
            <a:endParaRPr lang="en-US" sz="13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a:ln/>
        </p:spPr>
      </p:sp>
      <p:sp>
        <p:nvSpPr>
          <p:cNvPr id="246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This is the Test Case edit window. The most important concept to grasp is that of the different types of Test Cases. For each Test Case type you will need to specify different types of data. If you change the 'Script Type:' option you will see the 'Test Case Steps' pane change accordingly. In the screenshot below the 'Test Case Steps' pane is for a Website project (Webscript). Web scripts are designed to allow you to test web sites against multiple or singular browsers. The first step must always contain a URL to ensure that Vienna has a starting point. You can add a URL into any of the steps thereafter but normally you would want the user to navigate through the site following the steps described. You should input a URL, the action you want the user to complete and the expected result of the step.</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You may also associate a requirment with a test case in this window.</a:t>
            </a:r>
          </a:p>
          <a:p>
            <a:endParaRPr lang="en-US">
              <a:ea typeface="ＭＳ Ｐゴシック" charset="0"/>
              <a:cs typeface="ＭＳ Ｐゴシック" charset="0"/>
            </a:endParaRPr>
          </a:p>
          <a:p>
            <a:r>
              <a:rPr lang="en-US">
                <a:ea typeface="ＭＳ Ｐゴシック" charset="0"/>
                <a:cs typeface="ＭＳ Ｐゴシック" charset="0"/>
              </a:rPr>
              <a:t>Source:http://www.freetestmanagementtool.com/ViennaUsageGuidewithScreens/ViennaTestCasesModule.aspx </a:t>
            </a:r>
          </a:p>
        </p:txBody>
      </p:sp>
      <p:sp>
        <p:nvSpPr>
          <p:cNvPr id="2467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935D18C0-1724-114A-AA4B-DBA8D1309638}" type="slidenum">
              <a:rPr lang="en-US" sz="1300"/>
              <a:pPr eaLnBrk="1" hangingPunct="1"/>
              <a:t>172</a:t>
            </a:fld>
            <a:endParaRPr lang="en-US" sz="13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p:cNvSpPr>
          <p:nvPr>
            <p:ph type="sldImg"/>
          </p:nvPr>
        </p:nvSpPr>
        <p:spPr>
          <a:ln/>
        </p:spPr>
      </p:sp>
      <p:sp>
        <p:nvSpPr>
          <p:cNvPr id="248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As you start executing yout Test Cases (using the Test Runner) and either pass, fail or raise defects against them, the Stauts on the main Test Cases window will automatically change. You will also notice it captures the time taken (Duration) to run that Test Case. If you have created multiple Test Steps for a Test Case (which you may not necessarily want to do if you are running an agile test project) you will notice in the screenchot below you can see all Test Steps for the selected Test Case at the foot of the main Test Case window, and their individual status. </a:t>
            </a:r>
          </a:p>
          <a:p>
            <a:endParaRPr lang="en-US">
              <a:ea typeface="ＭＳ Ｐゴシック" charset="0"/>
              <a:cs typeface="ＭＳ Ｐゴシック" charset="0"/>
            </a:endParaRPr>
          </a:p>
          <a:p>
            <a:endParaRPr lang="en-US">
              <a:ea typeface="ＭＳ Ｐゴシック" charset="0"/>
              <a:cs typeface="ＭＳ Ｐゴシック" charset="0"/>
            </a:endParaRPr>
          </a:p>
          <a:p>
            <a:r>
              <a:rPr lang="en-US">
                <a:ea typeface="ＭＳ Ｐゴシック" charset="0"/>
                <a:cs typeface="ＭＳ Ｐゴシック" charset="0"/>
              </a:rPr>
              <a:t>http://www.freetestmanagementtool.com/ViennaUsageGuidewithScreens/ViennaTestCasesModule.aspx</a:t>
            </a:r>
          </a:p>
        </p:txBody>
      </p:sp>
      <p:sp>
        <p:nvSpPr>
          <p:cNvPr id="2488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F9E14226-BE67-AE47-BD19-5E0B46D7DD62}" type="slidenum">
              <a:rPr lang="en-US" sz="1300"/>
              <a:pPr eaLnBrk="1" hangingPunct="1"/>
              <a:t>173</a:t>
            </a:fld>
            <a:endParaRPr lang="en-US" sz="13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If you are asked for your defect to be autoamtically captured you will notice that almost all of the fields have been pre populated including which operating system and web browser the defect was raised against. Vienna also captures all of the running processes and whether or not they were responding and places this information in the Notes field. Vienna will also capture a screenshot of the website/application under test at the time of raising an automatic defect. You can take a look at the screenshot by double clicking the image within the Image attachments screen.</a:t>
            </a:r>
          </a:p>
          <a:p>
            <a:endParaRPr lang="en-US">
              <a:ea typeface="ＭＳ Ｐゴシック" charset="0"/>
              <a:cs typeface="ＭＳ Ｐゴシック" charset="0"/>
            </a:endParaRPr>
          </a:p>
          <a:p>
            <a:r>
              <a:rPr lang="en-US">
                <a:ea typeface="ＭＳ Ｐゴシック" charset="0"/>
                <a:cs typeface="ＭＳ Ｐゴシック" charset="0"/>
              </a:rPr>
              <a:t>Source: </a:t>
            </a:r>
          </a:p>
          <a:p>
            <a:r>
              <a:rPr lang="en-US">
                <a:ea typeface="ＭＳ Ｐゴシック" charset="0"/>
                <a:cs typeface="ＭＳ Ｐゴシック" charset="0"/>
              </a:rPr>
              <a:t>http://www.freetestmanagementtool.com/ViennaUsageGuidewithScreens/ViennaTestCasesModule.aspx</a:t>
            </a:r>
          </a:p>
          <a:p>
            <a:endParaRPr lang="en-US">
              <a:ea typeface="ＭＳ Ｐゴシック" charset="0"/>
              <a:cs typeface="ＭＳ Ｐゴシック" charset="0"/>
            </a:endParaRP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67B5F4EC-45E2-8540-8711-862E9FC2093C}" type="slidenum">
              <a:rPr lang="en-US" sz="1300"/>
              <a:pPr eaLnBrk="1" hangingPunct="1"/>
              <a:t>174</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9805EB6D-1229-724F-B352-3046DDD63D04}" type="slidenum">
              <a:rPr lang="en-US" sz="1300"/>
              <a:pPr eaLnBrk="1" hangingPunct="1"/>
              <a:t>11</a:t>
            </a:fld>
            <a:endParaRPr lang="en-US" sz="13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When you click on the Defects module link in the bottom left hand corner of the Vienna Window, you will see a list of defects raised against your project.</a:t>
            </a:r>
          </a:p>
          <a:p>
            <a:endParaRPr lang="en-US">
              <a:ea typeface="ＭＳ Ｐゴシック" charset="0"/>
              <a:cs typeface="ＭＳ Ｐゴシック" charset="0"/>
            </a:endParaRPr>
          </a:p>
          <a:p>
            <a:r>
              <a:rPr lang="en-US">
                <a:ea typeface="ＭＳ Ｐゴシック" charset="0"/>
                <a:cs typeface="ＭＳ Ｐゴシック" charset="0"/>
              </a:rPr>
              <a:t>Source: </a:t>
            </a:r>
          </a:p>
          <a:p>
            <a:r>
              <a:rPr lang="en-US">
                <a:ea typeface="ＭＳ Ｐゴシック" charset="0"/>
                <a:cs typeface="ＭＳ Ｐゴシック" charset="0"/>
              </a:rPr>
              <a:t>http://www.freetestmanagementtool.com/ViennaUsageGuidewithScreens/ViennaTestCasesModule.aspx</a:t>
            </a: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C6C460E4-9358-AF42-B9E8-4F9490D0F6AC}" type="slidenum">
              <a:rPr lang="en-US" sz="1300"/>
              <a:pPr eaLnBrk="1" hangingPunct="1"/>
              <a:t>175</a:t>
            </a:fld>
            <a:endParaRPr lang="en-US" sz="13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Vienna displays a number of graphs to a user, within the reports section, to aid in assessing project completeness. Vienna also provides the ability for a user to automatically generate a word document report in either Microsoft Word 2003, 2007 and 2010. You can click on any of the graphs listed in the left pane of the reports section as shown below. Within the graphing area you also have the control to select which graph type you prefer to use. Simply select the graph type from the drop down and this should be applied to all graphs.</a:t>
            </a:r>
          </a:p>
          <a:p>
            <a:endParaRPr lang="en-US">
              <a:ea typeface="ＭＳ Ｐゴシック" charset="0"/>
              <a:cs typeface="ＭＳ Ｐゴシック" charset="0"/>
            </a:endParaRPr>
          </a:p>
          <a:p>
            <a:r>
              <a:rPr lang="en-US">
                <a:ea typeface="ＭＳ Ｐゴシック" charset="0"/>
                <a:cs typeface="ＭＳ Ｐゴシック" charset="0"/>
              </a:rPr>
              <a:t>Source: </a:t>
            </a:r>
          </a:p>
          <a:p>
            <a:r>
              <a:rPr lang="en-US">
                <a:ea typeface="ＭＳ Ｐゴシック" charset="0"/>
                <a:cs typeface="ＭＳ Ｐゴシック" charset="0"/>
              </a:rPr>
              <a:t>http://www.freetestmanagementtool.com/ViennaUsageGuidewithScreens/ViennaTestCasesModule.aspx</a:t>
            </a:r>
          </a:p>
          <a:p>
            <a:endParaRPr lang="en-US">
              <a:ea typeface="ＭＳ Ｐゴシック" charset="0"/>
              <a:cs typeface="ＭＳ Ｐゴシック" charset="0"/>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A2FA4DA-C03A-5B4A-A09A-BA265358E8AE}" type="slidenum">
              <a:rPr lang="en-US" sz="1300"/>
              <a:pPr eaLnBrk="1" hangingPunct="1"/>
              <a:t>176</a:t>
            </a:fld>
            <a:endParaRPr lang="en-US" sz="13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a:ln/>
        </p:spPr>
      </p:sp>
      <p:sp>
        <p:nvSpPr>
          <p:cNvPr id="2570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1100">
                <a:ea typeface="ＭＳ Ｐゴシック" charset="0"/>
                <a:cs typeface="ＭＳ Ｐゴシック" charset="0"/>
              </a:rPr>
              <a:t>When you wish to generate a documented report from Vienna you should start by configuring your Report Settings, by clicking on that option on the left. You will then see this screen.</a:t>
            </a:r>
          </a:p>
          <a:p>
            <a:pPr>
              <a:lnSpc>
                <a:spcPct val="90000"/>
              </a:lnSpc>
            </a:pPr>
            <a:endParaRPr lang="en-US" sz="1100">
              <a:ea typeface="ＭＳ Ｐゴシック" charset="0"/>
              <a:cs typeface="ＭＳ Ｐゴシック" charset="0"/>
            </a:endParaRPr>
          </a:p>
          <a:p>
            <a:pPr>
              <a:lnSpc>
                <a:spcPct val="90000"/>
              </a:lnSpc>
            </a:pPr>
            <a:r>
              <a:rPr lang="en-US" sz="1100">
                <a:ea typeface="ＭＳ Ｐゴシック" charset="0"/>
                <a:cs typeface="ＭＳ Ｐゴシック" charset="0"/>
              </a:rPr>
              <a:t>You can select each entity or the module flag to include or exclude an entity from the report you generate. In the Report Template section you can choose the template for the document you wish to generate and the location Vienna should generate the report to. If you click on Print Preview at any time from the Vienna Toolbar you will also be able to see your report with its current settings. To utilise your document templates you should open the current document template, save it as a different filename and then edit it. Once you have changed the document template you want to use you need simply browse to the template file and select it from the template selection. The output directory for the report can be specified in the same manner. If you generate Reports with the same name Vienna will automatically append a time stamp to each report and not replace any previously created.</a:t>
            </a:r>
            <a:br>
              <a:rPr lang="en-US" sz="1100">
                <a:ea typeface="ＭＳ Ｐゴシック" charset="0"/>
                <a:cs typeface="ＭＳ Ｐゴシック" charset="0"/>
              </a:rPr>
            </a:br>
            <a:r>
              <a:rPr lang="en-US" sz="1100">
                <a:ea typeface="ＭＳ Ｐゴシック" charset="0"/>
                <a:cs typeface="ＭＳ Ｐゴシック" charset="0"/>
              </a:rPr>
              <a:t/>
            </a:r>
            <a:br>
              <a:rPr lang="en-US" sz="1100">
                <a:ea typeface="ＭＳ Ｐゴシック" charset="0"/>
                <a:cs typeface="ＭＳ Ｐゴシック" charset="0"/>
              </a:rPr>
            </a:br>
            <a:r>
              <a:rPr lang="en-US" sz="1100">
                <a:ea typeface="ＭＳ Ｐゴシック" charset="0"/>
                <a:cs typeface="ＭＳ Ｐゴシック" charset="0"/>
              </a:rPr>
              <a:t>You may have noticed the 'Apply Filter' link in the 'Requirements' report configuration settings.  You can click this link to launch the Apply Filter window. You can specify what is included and excluded in your report by moving entities from or to the included and excluded columns (this functionality exists in the 'Test Cases' and 'Defects' report settings too). Once you are happy you can then click on the 'Generate Report' button on the top menu bar to create your Microsoft Word report.</a:t>
            </a:r>
          </a:p>
          <a:p>
            <a:pPr>
              <a:lnSpc>
                <a:spcPct val="90000"/>
              </a:lnSpc>
            </a:pPr>
            <a:endParaRPr lang="en-US" sz="1100">
              <a:ea typeface="ＭＳ Ｐゴシック" charset="0"/>
              <a:cs typeface="ＭＳ Ｐゴシック" charset="0"/>
            </a:endParaRPr>
          </a:p>
          <a:p>
            <a:pPr>
              <a:lnSpc>
                <a:spcPct val="90000"/>
              </a:lnSpc>
            </a:pPr>
            <a:r>
              <a:rPr lang="en-US" sz="1100">
                <a:ea typeface="ＭＳ Ｐゴシック" charset="0"/>
                <a:cs typeface="ＭＳ Ｐゴシック" charset="0"/>
              </a:rPr>
              <a:t>Source: </a:t>
            </a:r>
          </a:p>
          <a:p>
            <a:pPr>
              <a:lnSpc>
                <a:spcPct val="90000"/>
              </a:lnSpc>
            </a:pPr>
            <a:r>
              <a:rPr lang="en-US" sz="1100">
                <a:ea typeface="ＭＳ Ｐゴシック" charset="0"/>
                <a:cs typeface="ＭＳ Ｐゴシック" charset="0"/>
              </a:rPr>
              <a:t>http://www.freetestmanagementtool.com/ViennaUsageGuidewithScreens/ViennaTestCasesModule.aspx</a:t>
            </a:r>
          </a:p>
          <a:p>
            <a:pPr>
              <a:lnSpc>
                <a:spcPct val="90000"/>
              </a:lnSpc>
            </a:pPr>
            <a:endParaRPr lang="en-US" sz="1100">
              <a:ea typeface="ＭＳ Ｐゴシック" charset="0"/>
              <a:cs typeface="ＭＳ Ｐゴシック" charset="0"/>
            </a:endParaRPr>
          </a:p>
        </p:txBody>
      </p:sp>
      <p:sp>
        <p:nvSpPr>
          <p:cNvPr id="2570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298017A-C7EE-EF41-82A1-147BE91DD54F}" type="slidenum">
              <a:rPr lang="en-US" sz="1300"/>
              <a:pPr eaLnBrk="1" hangingPunct="1"/>
              <a:t>177</a:t>
            </a:fld>
            <a:endParaRPr lang="en-US" sz="13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6F0F2AA4-A161-0C4D-B817-87C78EAB6768}" type="slidenum">
              <a:rPr lang="en-US" sz="1300"/>
              <a:pPr eaLnBrk="1" hangingPunct="1"/>
              <a:t>178</a:t>
            </a:fld>
            <a:endParaRPr lang="en-US" sz="13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BA0D7AC-0EA3-3243-A45B-406BD2102C47}" type="slidenum">
              <a:rPr lang="en-US" sz="1300"/>
              <a:pPr eaLnBrk="1" hangingPunct="1"/>
              <a:t>203</a:t>
            </a:fld>
            <a:endParaRPr lang="en-US" sz="13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F863F2FE-9975-3B4B-BDBA-180F98FF8256}" type="slidenum">
              <a:rPr lang="en-US" sz="1300"/>
              <a:pPr eaLnBrk="1" hangingPunct="1"/>
              <a:t>204</a:t>
            </a:fld>
            <a:endParaRPr lang="en-US" sz="13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9451A995-F68D-F946-8AFB-CFE63DEBB886}" type="slidenum">
              <a:rPr lang="en-US" sz="1300"/>
              <a:pPr eaLnBrk="1" hangingPunct="1"/>
              <a:t>207</a:t>
            </a:fld>
            <a:endParaRPr lang="en-US" sz="1300"/>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5DA6ED2-B3F6-374F-A4EB-D20A85697F9A}" type="slidenum">
              <a:rPr lang="en-US" sz="1300"/>
              <a:pPr eaLnBrk="1" hangingPunct="1"/>
              <a:t>208</a:t>
            </a:fld>
            <a:endParaRPr lang="en-US" sz="1300"/>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76634844-E27A-E041-B019-19DAF6B91231}" type="slidenum">
              <a:rPr lang="en-US" sz="1300"/>
              <a:pPr eaLnBrk="1" hangingPunct="1"/>
              <a:t>210</a:t>
            </a:fld>
            <a:endParaRPr lang="en-US" sz="13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40BB2194-D263-C94A-A8B1-43B95F82E0B5}" type="slidenum">
              <a:rPr lang="en-US" sz="1300"/>
              <a:pPr eaLnBrk="1" hangingPunct="1"/>
              <a:t>211</a:t>
            </a:fld>
            <a:endParaRPr lang="en-US" sz="13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2E3DCC8-F471-5E48-89E0-639711F8C0CB}" type="slidenum">
              <a:rPr lang="en-US" sz="1300"/>
              <a:pPr eaLnBrk="1" hangingPunct="1"/>
              <a:t>12</a:t>
            </a:fld>
            <a:endParaRPr lang="en-US" sz="13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6062C0F3-D72B-ED4F-9F96-353076A2A171}" type="slidenum">
              <a:rPr lang="en-US" sz="1300"/>
              <a:pPr eaLnBrk="1" hangingPunct="1"/>
              <a:t>212</a:t>
            </a:fld>
            <a:endParaRPr lang="en-US" sz="1300"/>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7C208AA4-05BE-7D4F-BAAB-0372FA0C2E27}" type="slidenum">
              <a:rPr lang="en-US" sz="1300"/>
              <a:pPr eaLnBrk="1" hangingPunct="1"/>
              <a:t>218</a:t>
            </a:fld>
            <a:endParaRPr lang="en-US" sz="13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B1A80D2-98D8-214B-801F-9AB059FF4225}" type="slidenum">
              <a:rPr lang="en-US" sz="1300"/>
              <a:pPr eaLnBrk="1" hangingPunct="1"/>
              <a:t>221</a:t>
            </a:fld>
            <a:endParaRPr lang="en-US" sz="13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E54EC997-7179-2A4D-8FB3-492E352A9CEF}" type="slidenum">
              <a:rPr lang="en-US" sz="1300"/>
              <a:pPr eaLnBrk="1" hangingPunct="1"/>
              <a:t>222</a:t>
            </a:fld>
            <a:endParaRPr lang="en-US" sz="13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E97A0418-CFB7-BC45-B397-B63D4E530D81}" type="slidenum">
              <a:rPr lang="en-US" sz="1300"/>
              <a:pPr eaLnBrk="1" hangingPunct="1"/>
              <a:t>223</a:t>
            </a:fld>
            <a:endParaRPr lang="en-US" sz="13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02C85DC-B424-D44C-9D35-9CB5A574D7DA}" type="slidenum">
              <a:rPr lang="en-US" sz="1300"/>
              <a:pPr eaLnBrk="1" hangingPunct="1"/>
              <a:t>231</a:t>
            </a:fld>
            <a:endParaRPr lang="en-US" sz="13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20E58FC6-16EB-2641-B475-436B58AAE431}" type="slidenum">
              <a:rPr lang="en-US" sz="1300"/>
              <a:pPr eaLnBrk="1" hangingPunct="1"/>
              <a:t>232</a:t>
            </a:fld>
            <a:endParaRPr lang="en-US" sz="1300"/>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29F85101-1188-3547-A1E6-2CF907EDEB8D}" type="slidenum">
              <a:rPr lang="en-US" sz="1300"/>
              <a:pPr eaLnBrk="1" hangingPunct="1"/>
              <a:t>233</a:t>
            </a:fld>
            <a:endParaRPr lang="en-US" sz="13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TextEdit="1"/>
          </p:cNvSpPr>
          <p:nvPr>
            <p:ph type="sldImg"/>
          </p:nvPr>
        </p:nvSpPr>
        <p:spPr>
          <a:ln/>
        </p:spPr>
      </p:sp>
      <p:sp>
        <p:nvSpPr>
          <p:cNvPr id="33280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With </a:t>
            </a:r>
            <a:r>
              <a:rPr lang="en-US" b="1">
                <a:ea typeface="ＭＳ Ｐゴシック" charset="0"/>
                <a:cs typeface="ＭＳ Ｐゴシック" charset="0"/>
              </a:rPr>
              <a:t>Fiddler</a:t>
            </a:r>
            <a:r>
              <a:rPr lang="en-US">
                <a:ea typeface="ＭＳ Ｐゴシック" charset="0"/>
                <a:cs typeface="ＭＳ Ｐゴシック" charset="0"/>
              </a:rPr>
              <a:t> you can easily monitor what's going on under the hood of your HTTP traffic. You can set breakpoints for certain HTTP requests, you can have it mimic the web server, and it can just function as a proxy, while showing you what's happening.  You can also construct requests in the tool and send that to mimic a client.</a:t>
            </a:r>
          </a:p>
          <a:p>
            <a:endParaRPr lang="en-US">
              <a:ea typeface="ＭＳ Ｐゴシック" charset="0"/>
              <a:cs typeface="ＭＳ Ｐゴシック" charset="0"/>
            </a:endParaRPr>
          </a:p>
          <a:p>
            <a:r>
              <a:rPr lang="en-US">
                <a:ea typeface="ＭＳ Ｐゴシック" charset="0"/>
                <a:cs typeface="ＭＳ Ｐゴシック" charset="0"/>
              </a:rPr>
              <a:t>Fiddler is a Web Debugging Proxy which logs all HTTP(S) traffic between your computer and the Internet. Fiddler allows you to inspect all HTTP(S) traffic, set breakpoints, and "fiddle" with incoming or outgoing data. Fiddler includes a powerful event-based scripting subsystem, and can be extended using any .NET language.</a:t>
            </a:r>
          </a:p>
          <a:p>
            <a:endParaRPr lang="en-US">
              <a:ea typeface="ＭＳ Ｐゴシック" charset="0"/>
              <a:cs typeface="ＭＳ Ｐゴシック" charset="0"/>
            </a:endParaRPr>
          </a:p>
          <a:p>
            <a:r>
              <a:rPr lang="en-US">
                <a:ea typeface="ＭＳ Ｐゴシック" charset="0"/>
                <a:cs typeface="ＭＳ Ｐゴシック" charset="0"/>
              </a:rPr>
              <a:t>Fiddler is freeware and can debug traffic from virtually any application, including Internet Explorer, Mozilla Firefox, Opera, and thousands more. </a:t>
            </a:r>
          </a:p>
          <a:p>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Rot="1" noChangeAspect="1" noTextEdit="1"/>
          </p:cNvSpPr>
          <p:nvPr>
            <p:ph type="sldImg"/>
          </p:nvPr>
        </p:nvSpPr>
        <p:spPr>
          <a:ln/>
        </p:spPr>
      </p:sp>
      <p:sp>
        <p:nvSpPr>
          <p:cNvPr id="33485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ACTS is a combinatorial testing tool that can be used to generate </a:t>
            </a:r>
            <a:r>
              <a:rPr lang="en-US" sz="1200" i="1" dirty="0" smtClean="0"/>
              <a:t>t-way</a:t>
            </a:r>
            <a:r>
              <a:rPr lang="en-US" sz="1200" dirty="0" smtClean="0"/>
              <a:t> test sets. Major features of ACTS include uniform and mixed strength test set generation, </a:t>
            </a:r>
            <a:br>
              <a:rPr lang="en-US" sz="1200" dirty="0" smtClean="0"/>
            </a:br>
            <a:r>
              <a:rPr lang="en-US" sz="1200" dirty="0" smtClean="0"/>
              <a:t>high-level constraints support, and an easy-to-use GUI.   ACTS is developed by the US National Institute of Standards and Technology (NIST) </a:t>
            </a:r>
            <a:br>
              <a:rPr lang="en-US" sz="1200" dirty="0" smtClean="0"/>
            </a:br>
            <a:r>
              <a:rPr lang="en-US" sz="1200" dirty="0" smtClean="0"/>
              <a:t>and the University of Texas at Arlington. </a:t>
            </a:r>
            <a:endParaRPr lang="en-US" dirty="0"/>
          </a:p>
        </p:txBody>
      </p:sp>
      <p:sp>
        <p:nvSpPr>
          <p:cNvPr id="4" name="Slide Number Placeholder 3"/>
          <p:cNvSpPr>
            <a:spLocks noGrp="1"/>
          </p:cNvSpPr>
          <p:nvPr>
            <p:ph type="sldNum" sz="quarter" idx="10"/>
          </p:nvPr>
        </p:nvSpPr>
        <p:spPr/>
        <p:txBody>
          <a:bodyPr/>
          <a:lstStyle/>
          <a:p>
            <a:pPr>
              <a:defRPr/>
            </a:pPr>
            <a:fld id="{CC7B3EA6-0692-9048-BDE1-EA4912304B64}" type="slidenum">
              <a:rPr lang="en-US" smtClean="0"/>
              <a:pPr>
                <a:defRPr/>
              </a:pPr>
              <a:t>16</a:t>
            </a:fld>
            <a:endParaRPr lang="en-US"/>
          </a:p>
        </p:txBody>
      </p:sp>
    </p:spTree>
    <p:extLst>
      <p:ext uri="{BB962C8B-B14F-4D97-AF65-F5344CB8AC3E}">
        <p14:creationId xmlns:p14="http://schemas.microsoft.com/office/powerpoint/2010/main" val="42055758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TextEdit="1"/>
          </p:cNvSpPr>
          <p:nvPr>
            <p:ph type="sldImg"/>
          </p:nvPr>
        </p:nvSpPr>
        <p:spPr>
          <a:ln/>
        </p:spPr>
      </p:sp>
      <p:sp>
        <p:nvSpPr>
          <p:cNvPr id="33689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TextEdit="1"/>
          </p:cNvSpPr>
          <p:nvPr>
            <p:ph type="sldImg"/>
          </p:nvPr>
        </p:nvSpPr>
        <p:spPr>
          <a:ln/>
        </p:spPr>
      </p:sp>
      <p:sp>
        <p:nvSpPr>
          <p:cNvPr id="33894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Rot="1" noChangeAspect="1" noTextEdit="1"/>
          </p:cNvSpPr>
          <p:nvPr>
            <p:ph type="sldImg"/>
          </p:nvPr>
        </p:nvSpPr>
        <p:spPr>
          <a:ln/>
        </p:spPr>
      </p:sp>
      <p:sp>
        <p:nvSpPr>
          <p:cNvPr id="34099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p:cNvSpPr>
          <p:nvPr>
            <p:ph type="sldImg"/>
          </p:nvPr>
        </p:nvSpPr>
        <p:spPr>
          <a:ln/>
        </p:spPr>
      </p:sp>
      <p:sp>
        <p:nvSpPr>
          <p:cNvPr id="343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You may also open Poster using the icon button in the status bar.</a:t>
            </a:r>
          </a:p>
        </p:txBody>
      </p:sp>
      <p:sp>
        <p:nvSpPr>
          <p:cNvPr id="343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B0C56DA9-9731-834F-9A19-70E6BBE42DFA}" type="slidenum">
              <a:rPr lang="en-US" sz="1300"/>
              <a:pPr eaLnBrk="1" hangingPunct="1"/>
              <a:t>240</a:t>
            </a:fld>
            <a:endParaRPr lang="en-US" sz="13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noRot="1" noChangeAspect="1" noTextEdit="1"/>
          </p:cNvSpPr>
          <p:nvPr>
            <p:ph type="sldImg"/>
          </p:nvPr>
        </p:nvSpPr>
        <p:spPr>
          <a:ln/>
        </p:spPr>
      </p:sp>
      <p:sp>
        <p:nvSpPr>
          <p:cNvPr id="34509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1B34DB7-7E76-0C40-9CEF-D064FED90221}" type="slidenum">
              <a:rPr lang="en-US" sz="1300"/>
              <a:pPr eaLnBrk="1" hangingPunct="1"/>
              <a:t>243</a:t>
            </a:fld>
            <a:endParaRPr lang="en-US" sz="1300"/>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B0AE5ADB-3E69-C040-A410-D2009826B9FE}" type="slidenum">
              <a:rPr lang="en-US" sz="1300"/>
              <a:pPr eaLnBrk="1" hangingPunct="1"/>
              <a:t>244</a:t>
            </a:fld>
            <a:endParaRPr lang="en-US" sz="1300"/>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EF4E6770-F0C1-9D4E-ADAA-6C686469FD4A}" type="slidenum">
              <a:rPr lang="en-US" sz="1300"/>
              <a:pPr eaLnBrk="1" hangingPunct="1"/>
              <a:t>245</a:t>
            </a:fld>
            <a:endParaRPr lang="en-US" sz="1300"/>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p:cNvSpPr>
          <p:nvPr>
            <p:ph type="sldImg"/>
          </p:nvPr>
        </p:nvSpPr>
        <p:spPr>
          <a:ln/>
        </p:spPr>
      </p:sp>
      <p:sp>
        <p:nvSpPr>
          <p:cNvPr id="354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354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25F011F-D467-804D-B0A6-3DEF3E65B7E3}" type="slidenum">
              <a:rPr lang="en-US" sz="1300"/>
              <a:pPr eaLnBrk="1" hangingPunct="1"/>
              <a:t>246</a:t>
            </a:fld>
            <a:endParaRPr lang="en-US" sz="13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ahoma" charset="0"/>
                <a:ea typeface="ＭＳ Ｐゴシック" charset="0"/>
                <a:cs typeface="ＭＳ Ｐゴシック" charset="0"/>
              </a:defRPr>
            </a:lvl1pPr>
            <a:lvl2pPr marL="742950" indent="-285750" defTabSz="966788" eaLnBrk="0" hangingPunct="0">
              <a:defRPr sz="2400">
                <a:solidFill>
                  <a:schemeClr val="tx1"/>
                </a:solidFill>
                <a:latin typeface="Tahoma" charset="0"/>
                <a:ea typeface="ＭＳ Ｐゴシック" charset="0"/>
              </a:defRPr>
            </a:lvl2pPr>
            <a:lvl3pPr marL="1143000" indent="-228600" defTabSz="966788" eaLnBrk="0" hangingPunct="0">
              <a:defRPr sz="2400">
                <a:solidFill>
                  <a:schemeClr val="tx1"/>
                </a:solidFill>
                <a:latin typeface="Tahoma" charset="0"/>
                <a:ea typeface="ＭＳ Ｐゴシック" charset="0"/>
              </a:defRPr>
            </a:lvl3pPr>
            <a:lvl4pPr marL="1600200" indent="-228600" defTabSz="966788" eaLnBrk="0" hangingPunct="0">
              <a:defRPr sz="2400">
                <a:solidFill>
                  <a:schemeClr val="tx1"/>
                </a:solidFill>
                <a:latin typeface="Tahoma" charset="0"/>
                <a:ea typeface="ＭＳ Ｐゴシック" charset="0"/>
              </a:defRPr>
            </a:lvl4pPr>
            <a:lvl5pPr marL="2057400" indent="-228600" defTabSz="966788" eaLnBrk="0" hangingPunct="0">
              <a:defRPr sz="2400">
                <a:solidFill>
                  <a:schemeClr val="tx1"/>
                </a:solidFill>
                <a:latin typeface="Tahoma"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AB8CECD6-B8F3-1F40-B684-3130E3A72A5F}" type="slidenum">
              <a:rPr lang="en-US" sz="1300"/>
              <a:pPr eaLnBrk="1" hangingPunct="1"/>
              <a:t>268</a:t>
            </a:fld>
            <a:endParaRPr lang="en-US" sz="1300"/>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01125" y="4846638"/>
            <a:ext cx="142875" cy="2011362"/>
          </a:xfrm>
          <a:prstGeom prst="rect">
            <a:avLst/>
          </a:prstGeom>
          <a:solidFill>
            <a:srgbClr val="E48B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4800" spc="-8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rgbClr val="E48B3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a:xfrm>
            <a:off x="457200" y="6492875"/>
            <a:ext cx="3429000" cy="284163"/>
          </a:xfrm>
          <a:prstGeom prst="rect">
            <a:avLst/>
          </a:prstGeom>
        </p:spPr>
        <p:txBody>
          <a:bodyPr/>
          <a:lstStyle>
            <a:lvl1pPr>
              <a:defRPr/>
            </a:lvl1pPr>
          </a:lstStyle>
          <a:p>
            <a:pPr>
              <a:defRPr/>
            </a:pPr>
            <a:endParaRPr lang="en-US"/>
          </a:p>
        </p:txBody>
      </p:sp>
      <p:sp>
        <p:nvSpPr>
          <p:cNvPr id="8" name="Slide Number Placeholder 5"/>
          <p:cNvSpPr>
            <a:spLocks noGrp="1"/>
          </p:cNvSpPr>
          <p:nvPr>
            <p:ph type="sldNum" sz="quarter" idx="12"/>
          </p:nvPr>
        </p:nvSpPr>
        <p:spPr>
          <a:xfrm rot="16200000">
            <a:off x="8227219" y="5885656"/>
            <a:ext cx="1316038" cy="365125"/>
          </a:xfrm>
          <a:prstGeom prst="rect">
            <a:avLst/>
          </a:prstGeom>
        </p:spPr>
        <p:txBody>
          <a:bodyPr/>
          <a:lstStyle>
            <a:lvl1pPr>
              <a:defRPr>
                <a:solidFill>
                  <a:schemeClr val="tx1"/>
                </a:solidFill>
              </a:defRPr>
            </a:lvl1pPr>
          </a:lstStyle>
          <a:p>
            <a:pPr>
              <a:defRPr/>
            </a:pPr>
            <a:fld id="{2F7356BE-82F3-8B40-B98C-1BEB1D8578A4}" type="slidenum">
              <a:rPr lang="en-US"/>
              <a:pPr>
                <a:defRPr/>
              </a:pPr>
              <a:t>‹#›</a:t>
            </a:fld>
            <a:endParaRPr lang="en-US"/>
          </a:p>
        </p:txBody>
      </p:sp>
    </p:spTree>
    <p:extLst>
      <p:ext uri="{BB962C8B-B14F-4D97-AF65-F5344CB8AC3E}">
        <p14:creationId xmlns:p14="http://schemas.microsoft.com/office/powerpoint/2010/main" val="54373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3F8AA21-B496-2149-ACE4-995CAFB3303E}" type="datetime4">
              <a:rPr lang="en-US"/>
              <a:pPr>
                <a:defRPr/>
              </a:pPr>
              <a:t>February 23, 2014</a:t>
            </a:fld>
            <a:endParaRPr lang="en-US"/>
          </a:p>
        </p:txBody>
      </p:sp>
      <p:sp>
        <p:nvSpPr>
          <p:cNvPr id="5" name="Footer Placeholder 4"/>
          <p:cNvSpPr>
            <a:spLocks noGrp="1"/>
          </p:cNvSpPr>
          <p:nvPr>
            <p:ph type="ftr" sz="quarter" idx="11"/>
          </p:nvPr>
        </p:nvSpPr>
        <p:spPr>
          <a:xfrm>
            <a:off x="457200" y="6492875"/>
            <a:ext cx="3429000" cy="284163"/>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rot="16200000">
            <a:off x="8227219" y="5885656"/>
            <a:ext cx="1316038" cy="365125"/>
          </a:xfrm>
          <a:prstGeom prst="rect">
            <a:avLst/>
          </a:prstGeom>
        </p:spPr>
        <p:txBody>
          <a:bodyPr/>
          <a:lstStyle>
            <a:lvl1pPr>
              <a:defRPr/>
            </a:lvl1pPr>
          </a:lstStyle>
          <a:p>
            <a:pPr>
              <a:defRPr/>
            </a:pPr>
            <a:fld id="{C22DD617-B258-8141-8653-836C4A038B2C}" type="slidenum">
              <a:rPr lang="en-US"/>
              <a:pPr>
                <a:defRPr/>
              </a:pPr>
              <a:t>‹#›</a:t>
            </a:fld>
            <a:endParaRPr lang="en-US"/>
          </a:p>
        </p:txBody>
      </p:sp>
    </p:spTree>
    <p:extLst>
      <p:ext uri="{BB962C8B-B14F-4D97-AF65-F5344CB8AC3E}">
        <p14:creationId xmlns:p14="http://schemas.microsoft.com/office/powerpoint/2010/main" val="30048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4EBCCC-FC6B-544E-922D-AFAB7692C019}" type="datetime4">
              <a:rPr lang="en-US"/>
              <a:pPr>
                <a:defRPr/>
              </a:pPr>
              <a:t>February 23, 2014</a:t>
            </a:fld>
            <a:endParaRPr lang="en-US"/>
          </a:p>
        </p:txBody>
      </p:sp>
      <p:sp>
        <p:nvSpPr>
          <p:cNvPr id="5" name="Footer Placeholder 4"/>
          <p:cNvSpPr>
            <a:spLocks noGrp="1"/>
          </p:cNvSpPr>
          <p:nvPr>
            <p:ph type="ftr" sz="quarter" idx="11"/>
          </p:nvPr>
        </p:nvSpPr>
        <p:spPr>
          <a:xfrm>
            <a:off x="457200" y="6492875"/>
            <a:ext cx="3429000" cy="284163"/>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rot="16200000">
            <a:off x="8227219" y="5885656"/>
            <a:ext cx="1316038" cy="365125"/>
          </a:xfrm>
          <a:prstGeom prst="rect">
            <a:avLst/>
          </a:prstGeom>
        </p:spPr>
        <p:txBody>
          <a:bodyPr/>
          <a:lstStyle>
            <a:lvl1pPr>
              <a:defRPr/>
            </a:lvl1pPr>
          </a:lstStyle>
          <a:p>
            <a:pPr>
              <a:defRPr/>
            </a:pPr>
            <a:fld id="{CC3877E7-73DE-A24A-AE6E-FC125C4B05AC}" type="slidenum">
              <a:rPr lang="en-US"/>
              <a:pPr>
                <a:defRPr/>
              </a:pPr>
              <a:t>‹#›</a:t>
            </a:fld>
            <a:endParaRPr lang="en-US"/>
          </a:p>
        </p:txBody>
      </p:sp>
    </p:spTree>
    <p:extLst>
      <p:ext uri="{BB962C8B-B14F-4D97-AF65-F5344CB8AC3E}">
        <p14:creationId xmlns:p14="http://schemas.microsoft.com/office/powerpoint/2010/main" val="286524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D5FC354-95DF-9D4C-A7A0-CF99F7BFCEB6}" type="datetime4">
              <a:rPr lang="en-US"/>
              <a:pPr>
                <a:defRPr/>
              </a:pPr>
              <a:t>February 23, 2014</a:t>
            </a:fld>
            <a:endParaRPr lang="en-US"/>
          </a:p>
        </p:txBody>
      </p:sp>
      <p:sp>
        <p:nvSpPr>
          <p:cNvPr id="5" name="Footer Placeholder 4"/>
          <p:cNvSpPr>
            <a:spLocks noGrp="1"/>
          </p:cNvSpPr>
          <p:nvPr>
            <p:ph type="ftr" sz="quarter" idx="11"/>
          </p:nvPr>
        </p:nvSpPr>
        <p:spPr>
          <a:xfrm>
            <a:off x="457200" y="6492875"/>
            <a:ext cx="3429000" cy="284163"/>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rot="16200000">
            <a:off x="8227219" y="5885656"/>
            <a:ext cx="1316038" cy="365125"/>
          </a:xfrm>
          <a:prstGeom prst="rect">
            <a:avLst/>
          </a:prstGeom>
        </p:spPr>
        <p:txBody>
          <a:bodyPr/>
          <a:lstStyle>
            <a:lvl1pPr>
              <a:defRPr/>
            </a:lvl1pPr>
          </a:lstStyle>
          <a:p>
            <a:pPr>
              <a:defRPr/>
            </a:pPr>
            <a:fld id="{48A86906-BADE-E440-A48E-5E515C9BE436}" type="slidenum">
              <a:rPr lang="en-US"/>
              <a:pPr>
                <a:defRPr/>
              </a:pPr>
              <a:t>‹#›</a:t>
            </a:fld>
            <a:endParaRPr lang="en-US"/>
          </a:p>
        </p:txBody>
      </p:sp>
    </p:spTree>
    <p:extLst>
      <p:ext uri="{BB962C8B-B14F-4D97-AF65-F5344CB8AC3E}">
        <p14:creationId xmlns:p14="http://schemas.microsoft.com/office/powerpoint/2010/main" val="367178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4800" b="0" cap="all" spc="-80" baseline="0">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rgbClr val="E48B3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6"/>
          <p:cNvSpPr>
            <a:spLocks noGrp="1"/>
          </p:cNvSpPr>
          <p:nvPr>
            <p:ph type="dt" sz="half" idx="10"/>
          </p:nvPr>
        </p:nvSpPr>
        <p:spPr/>
        <p:txBody>
          <a:bodyPr/>
          <a:lstStyle>
            <a:lvl1pPr>
              <a:defRPr/>
            </a:lvl1pPr>
          </a:lstStyle>
          <a:p>
            <a:pPr>
              <a:defRPr/>
            </a:pPr>
            <a:fld id="{3C5C9FA8-8F05-0F44-BC9F-413AACCCBFCF}" type="datetime4">
              <a:rPr lang="en-US"/>
              <a:pPr>
                <a:defRPr/>
              </a:pPr>
              <a:t>February 23, 2014</a:t>
            </a:fld>
            <a:endParaRPr lang="en-US" dirty="0"/>
          </a:p>
        </p:txBody>
      </p:sp>
      <p:sp>
        <p:nvSpPr>
          <p:cNvPr id="5" name="Slide Number Placeholder 7"/>
          <p:cNvSpPr>
            <a:spLocks noGrp="1"/>
          </p:cNvSpPr>
          <p:nvPr>
            <p:ph type="sldNum" sz="quarter" idx="11"/>
          </p:nvPr>
        </p:nvSpPr>
        <p:spPr>
          <a:xfrm rot="16200000">
            <a:off x="8227219" y="5885656"/>
            <a:ext cx="1316038" cy="365125"/>
          </a:xfrm>
          <a:prstGeom prst="rect">
            <a:avLst/>
          </a:prstGeom>
        </p:spPr>
        <p:txBody>
          <a:bodyPr/>
          <a:lstStyle>
            <a:lvl1pPr>
              <a:defRPr/>
            </a:lvl1pPr>
          </a:lstStyle>
          <a:p>
            <a:pPr>
              <a:defRPr/>
            </a:pPr>
            <a:fld id="{963BDAB7-B711-B142-9FB6-00F51A15DB57}" type="slidenum">
              <a:rPr lang="en-US"/>
              <a:pPr>
                <a:defRPr/>
              </a:pPr>
              <a:t>‹#›</a:t>
            </a:fld>
            <a:endParaRPr lang="en-US" dirty="0"/>
          </a:p>
        </p:txBody>
      </p:sp>
      <p:sp>
        <p:nvSpPr>
          <p:cNvPr id="6" name="Footer Placeholder 8"/>
          <p:cNvSpPr>
            <a:spLocks noGrp="1"/>
          </p:cNvSpPr>
          <p:nvPr>
            <p:ph type="ftr" sz="quarter" idx="12"/>
          </p:nvPr>
        </p:nvSpPr>
        <p:spPr>
          <a:xfrm>
            <a:off x="457200" y="6492875"/>
            <a:ext cx="3429000" cy="284163"/>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2838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F0FE5A1E-CC6F-BA4A-9C7C-ADD05714D9B1}" type="datetime4">
              <a:rPr lang="en-US"/>
              <a:pPr>
                <a:defRPr/>
              </a:pPr>
              <a:t>February 23, 2014</a:t>
            </a:fld>
            <a:endParaRPr lang="en-US"/>
          </a:p>
        </p:txBody>
      </p:sp>
      <p:sp>
        <p:nvSpPr>
          <p:cNvPr id="6" name="Footer Placeholder 5"/>
          <p:cNvSpPr>
            <a:spLocks noGrp="1"/>
          </p:cNvSpPr>
          <p:nvPr>
            <p:ph type="ftr" sz="quarter" idx="11"/>
          </p:nvPr>
        </p:nvSpPr>
        <p:spPr>
          <a:xfrm>
            <a:off x="457200" y="6492875"/>
            <a:ext cx="3429000" cy="284163"/>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rot="16200000">
            <a:off x="8227219" y="5885656"/>
            <a:ext cx="1316038" cy="365125"/>
          </a:xfrm>
          <a:prstGeom prst="rect">
            <a:avLst/>
          </a:prstGeom>
        </p:spPr>
        <p:txBody>
          <a:bodyPr/>
          <a:lstStyle>
            <a:lvl1pPr>
              <a:defRPr/>
            </a:lvl1pPr>
          </a:lstStyle>
          <a:p>
            <a:pPr>
              <a:defRPr/>
            </a:pPr>
            <a:fld id="{CD7C4779-CECD-474F-9B78-C0B51CA0B472}" type="slidenum">
              <a:rPr lang="en-US"/>
              <a:pPr>
                <a:defRPr/>
              </a:pPr>
              <a:t>‹#›</a:t>
            </a:fld>
            <a:endParaRPr lang="en-US"/>
          </a:p>
        </p:txBody>
      </p:sp>
    </p:spTree>
    <p:extLst>
      <p:ext uri="{BB962C8B-B14F-4D97-AF65-F5344CB8AC3E}">
        <p14:creationId xmlns:p14="http://schemas.microsoft.com/office/powerpoint/2010/main" val="2145636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74DB41FF-3F8F-D64E-A88C-B4F8DFF3AED7}" type="datetime4">
              <a:rPr lang="en-US"/>
              <a:pPr>
                <a:defRPr/>
              </a:pPr>
              <a:t>February 23, 2014</a:t>
            </a:fld>
            <a:endParaRPr lang="en-US"/>
          </a:p>
        </p:txBody>
      </p:sp>
      <p:sp>
        <p:nvSpPr>
          <p:cNvPr id="8" name="Footer Placeholder 7"/>
          <p:cNvSpPr>
            <a:spLocks noGrp="1"/>
          </p:cNvSpPr>
          <p:nvPr>
            <p:ph type="ftr" sz="quarter" idx="11"/>
          </p:nvPr>
        </p:nvSpPr>
        <p:spPr>
          <a:xfrm>
            <a:off x="457200" y="6492875"/>
            <a:ext cx="3429000" cy="284163"/>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rot="16200000">
            <a:off x="8227219" y="5885656"/>
            <a:ext cx="1316038" cy="365125"/>
          </a:xfrm>
          <a:prstGeom prst="rect">
            <a:avLst/>
          </a:prstGeom>
        </p:spPr>
        <p:txBody>
          <a:bodyPr/>
          <a:lstStyle>
            <a:lvl1pPr>
              <a:defRPr/>
            </a:lvl1pPr>
          </a:lstStyle>
          <a:p>
            <a:pPr>
              <a:defRPr/>
            </a:pPr>
            <a:fld id="{139F3954-327C-2B46-86AC-E493B0A7F3F9}" type="slidenum">
              <a:rPr lang="en-US"/>
              <a:pPr>
                <a:defRPr/>
              </a:pPr>
              <a:t>‹#›</a:t>
            </a:fld>
            <a:endParaRPr lang="en-US"/>
          </a:p>
        </p:txBody>
      </p:sp>
    </p:spTree>
    <p:extLst>
      <p:ext uri="{BB962C8B-B14F-4D97-AF65-F5344CB8AC3E}">
        <p14:creationId xmlns:p14="http://schemas.microsoft.com/office/powerpoint/2010/main" val="3253885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EC6E9813-C924-7C4C-BB19-9D2DF97EC73A}" type="datetime4">
              <a:rPr lang="en-US"/>
              <a:pPr>
                <a:defRPr/>
              </a:pPr>
              <a:t>February 23, 2014</a:t>
            </a:fld>
            <a:endParaRPr lang="en-US"/>
          </a:p>
        </p:txBody>
      </p:sp>
      <p:sp>
        <p:nvSpPr>
          <p:cNvPr id="4" name="Footer Placeholder 3"/>
          <p:cNvSpPr>
            <a:spLocks noGrp="1"/>
          </p:cNvSpPr>
          <p:nvPr>
            <p:ph type="ftr" sz="quarter" idx="11"/>
          </p:nvPr>
        </p:nvSpPr>
        <p:spPr>
          <a:xfrm>
            <a:off x="457200" y="6492875"/>
            <a:ext cx="3429000" cy="284163"/>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rot="16200000">
            <a:off x="8227219" y="5885656"/>
            <a:ext cx="1316038" cy="365125"/>
          </a:xfrm>
          <a:prstGeom prst="rect">
            <a:avLst/>
          </a:prstGeom>
        </p:spPr>
        <p:txBody>
          <a:bodyPr/>
          <a:lstStyle>
            <a:lvl1pPr>
              <a:defRPr/>
            </a:lvl1pPr>
          </a:lstStyle>
          <a:p>
            <a:pPr>
              <a:defRPr/>
            </a:pPr>
            <a:fld id="{2A625943-86F9-A949-89AF-C0E8A0ACABB2}" type="slidenum">
              <a:rPr lang="en-US"/>
              <a:pPr>
                <a:defRPr/>
              </a:pPr>
              <a:t>‹#›</a:t>
            </a:fld>
            <a:endParaRPr lang="en-US"/>
          </a:p>
        </p:txBody>
      </p:sp>
    </p:spTree>
    <p:extLst>
      <p:ext uri="{BB962C8B-B14F-4D97-AF65-F5344CB8AC3E}">
        <p14:creationId xmlns:p14="http://schemas.microsoft.com/office/powerpoint/2010/main" val="102830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27D8924-2D34-DE47-BB38-EE7889DD5685}" type="datetime4">
              <a:rPr lang="en-US"/>
              <a:pPr>
                <a:defRPr/>
              </a:pPr>
              <a:t>February 23, 2014</a:t>
            </a:fld>
            <a:endParaRPr lang="en-US"/>
          </a:p>
        </p:txBody>
      </p:sp>
      <p:sp>
        <p:nvSpPr>
          <p:cNvPr id="3" name="Footer Placeholder 2"/>
          <p:cNvSpPr>
            <a:spLocks noGrp="1"/>
          </p:cNvSpPr>
          <p:nvPr>
            <p:ph type="ftr" sz="quarter" idx="11"/>
          </p:nvPr>
        </p:nvSpPr>
        <p:spPr>
          <a:xfrm>
            <a:off x="457200" y="6492875"/>
            <a:ext cx="3429000" cy="284163"/>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rot="16200000">
            <a:off x="8227219" y="5885656"/>
            <a:ext cx="1316038" cy="365125"/>
          </a:xfrm>
          <a:prstGeom prst="rect">
            <a:avLst/>
          </a:prstGeom>
        </p:spPr>
        <p:txBody>
          <a:bodyPr/>
          <a:lstStyle>
            <a:lvl1pPr>
              <a:defRPr/>
            </a:lvl1pPr>
          </a:lstStyle>
          <a:p>
            <a:pPr>
              <a:defRPr/>
            </a:pPr>
            <a:fld id="{13E655BE-55D3-594B-AFA7-C507A5593D53}" type="slidenum">
              <a:rPr lang="en-US"/>
              <a:pPr>
                <a:defRPr/>
              </a:pPr>
              <a:t>‹#›</a:t>
            </a:fld>
            <a:endParaRPr lang="en-US"/>
          </a:p>
        </p:txBody>
      </p:sp>
    </p:spTree>
    <p:extLst>
      <p:ext uri="{BB962C8B-B14F-4D97-AF65-F5344CB8AC3E}">
        <p14:creationId xmlns:p14="http://schemas.microsoft.com/office/powerpoint/2010/main" val="410623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lstStyle>
          <a:p>
            <a:pPr>
              <a:defRPr/>
            </a:pPr>
            <a:fld id="{EBFD4188-671E-E24F-B6AF-0F4C1D9E7C33}" type="datetime4">
              <a:rPr lang="en-US"/>
              <a:pPr>
                <a:defRPr/>
              </a:pPr>
              <a:t>February 23, 2014</a:t>
            </a:fld>
            <a:endParaRPr lang="en-US"/>
          </a:p>
        </p:txBody>
      </p:sp>
      <p:sp>
        <p:nvSpPr>
          <p:cNvPr id="6" name="Footer Placeholder 5"/>
          <p:cNvSpPr>
            <a:spLocks noGrp="1"/>
          </p:cNvSpPr>
          <p:nvPr>
            <p:ph type="ftr" sz="quarter" idx="11"/>
          </p:nvPr>
        </p:nvSpPr>
        <p:spPr>
          <a:xfrm>
            <a:off x="457200" y="6492875"/>
            <a:ext cx="3429000" cy="284163"/>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rot="16200000">
            <a:off x="8227219" y="5885656"/>
            <a:ext cx="1316038" cy="365125"/>
          </a:xfrm>
          <a:prstGeom prst="rect">
            <a:avLst/>
          </a:prstGeom>
        </p:spPr>
        <p:txBody>
          <a:bodyPr/>
          <a:lstStyle>
            <a:lvl1pPr>
              <a:defRPr/>
            </a:lvl1pPr>
          </a:lstStyle>
          <a:p>
            <a:pPr>
              <a:defRPr/>
            </a:pPr>
            <a:fld id="{37B018C1-F2CC-F643-B83A-1391BF414D23}" type="slidenum">
              <a:rPr lang="en-US"/>
              <a:pPr>
                <a:defRPr/>
              </a:pPr>
              <a:t>‹#›</a:t>
            </a:fld>
            <a:endParaRPr lang="en-US"/>
          </a:p>
        </p:txBody>
      </p:sp>
    </p:spTree>
    <p:extLst>
      <p:ext uri="{BB962C8B-B14F-4D97-AF65-F5344CB8AC3E}">
        <p14:creationId xmlns:p14="http://schemas.microsoft.com/office/powerpoint/2010/main" val="2764265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a:defRPr/>
            </a:lvl1pPr>
          </a:lstStyle>
          <a:p>
            <a:pPr>
              <a:defRPr/>
            </a:pPr>
            <a:fld id="{1F0B03B6-9FC2-0249-B838-FE0966057A31}" type="datetime4">
              <a:rPr lang="en-US"/>
              <a:pPr>
                <a:defRPr/>
              </a:pPr>
              <a:t>February 23, 2014</a:t>
            </a:fld>
            <a:endParaRPr lang="en-US"/>
          </a:p>
        </p:txBody>
      </p:sp>
      <p:sp>
        <p:nvSpPr>
          <p:cNvPr id="9" name="Footer Placeholder 5"/>
          <p:cNvSpPr>
            <a:spLocks noGrp="1"/>
          </p:cNvSpPr>
          <p:nvPr>
            <p:ph type="ftr" sz="quarter" idx="11"/>
          </p:nvPr>
        </p:nvSpPr>
        <p:spPr>
          <a:xfrm>
            <a:off x="457200" y="6492875"/>
            <a:ext cx="3429000" cy="284163"/>
          </a:xfrm>
          <a:prstGeom prst="rect">
            <a:avLst/>
          </a:prstGeom>
        </p:spPr>
        <p:txBody>
          <a:bodyPr/>
          <a:lstStyle>
            <a:lvl1pPr>
              <a:defRPr/>
            </a:lvl1pPr>
          </a:lstStyle>
          <a:p>
            <a:pPr>
              <a:defRPr/>
            </a:pPr>
            <a:endParaRPr lang="en-US"/>
          </a:p>
        </p:txBody>
      </p:sp>
      <p:sp>
        <p:nvSpPr>
          <p:cNvPr id="10" name="Slide Number Placeholder 6"/>
          <p:cNvSpPr>
            <a:spLocks noGrp="1"/>
          </p:cNvSpPr>
          <p:nvPr>
            <p:ph type="sldNum" sz="quarter" idx="12"/>
          </p:nvPr>
        </p:nvSpPr>
        <p:spPr>
          <a:xfrm rot="16200000">
            <a:off x="8227219" y="5885656"/>
            <a:ext cx="1316038" cy="365125"/>
          </a:xfrm>
          <a:prstGeom prst="rect">
            <a:avLst/>
          </a:prstGeom>
        </p:spPr>
        <p:txBody>
          <a:bodyPr/>
          <a:lstStyle>
            <a:lvl1pPr>
              <a:defRPr>
                <a:solidFill>
                  <a:schemeClr val="tx1"/>
                </a:solidFill>
              </a:defRPr>
            </a:lvl1pPr>
          </a:lstStyle>
          <a:p>
            <a:pPr>
              <a:defRPr/>
            </a:pPr>
            <a:fld id="{A9572885-1D71-ED4A-A14E-C580C1F25C3C}" type="slidenum">
              <a:rPr lang="en-US"/>
              <a:pPr>
                <a:defRPr/>
              </a:pPr>
              <a:t>‹#›</a:t>
            </a:fld>
            <a:endParaRPr lang="en-US" dirty="0"/>
          </a:p>
        </p:txBody>
      </p:sp>
    </p:spTree>
    <p:extLst>
      <p:ext uri="{BB962C8B-B14F-4D97-AF65-F5344CB8AC3E}">
        <p14:creationId xmlns:p14="http://schemas.microsoft.com/office/powerpoint/2010/main" val="30142901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57200" y="1752600"/>
            <a:ext cx="76200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77000"/>
            <a:ext cx="3429000" cy="304800"/>
          </a:xfrm>
          <a:prstGeom prst="rect">
            <a:avLst/>
          </a:prstGeom>
        </p:spPr>
        <p:txBody>
          <a:bodyPr vert="horz" lIns="91440" tIns="45720" rIns="91440" bIns="0" rtlCol="0" anchor="b"/>
          <a:lstStyle>
            <a:lvl1pPr algn="l">
              <a:defRPr sz="1000">
                <a:solidFill>
                  <a:schemeClr val="tx1"/>
                </a:solidFill>
              </a:defRPr>
            </a:lvl1pPr>
          </a:lstStyle>
          <a:p>
            <a:pPr>
              <a:defRPr/>
            </a:pPr>
            <a:fld id="{14CA455E-BD33-6B46-AEDB-330A2429D450}" type="datetime4">
              <a:rPr lang="en-US"/>
              <a:pPr>
                <a:defRPr/>
              </a:pPr>
              <a:t>February 23, 2014</a:t>
            </a:fld>
            <a:endParaRPr lang="en-US" dirty="0"/>
          </a:p>
        </p:txBody>
      </p:sp>
      <p:sp>
        <p:nvSpPr>
          <p:cNvPr id="7" name="Rectangle 6"/>
          <p:cNvSpPr/>
          <p:nvPr/>
        </p:nvSpPr>
        <p:spPr>
          <a:xfrm>
            <a:off x="9001125" y="0"/>
            <a:ext cx="142875" cy="1371600"/>
          </a:xfrm>
          <a:prstGeom prst="rect">
            <a:avLst/>
          </a:prstGeom>
          <a:solidFill>
            <a:srgbClr val="E48B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 Box 63"/>
          <p:cNvSpPr txBox="1">
            <a:spLocks noChangeArrowheads="1"/>
          </p:cNvSpPr>
          <p:nvPr userDrawn="1"/>
        </p:nvSpPr>
        <p:spPr bwMode="auto">
          <a:xfrm>
            <a:off x="76200" y="6550025"/>
            <a:ext cx="452438" cy="30797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fld id="{F4986C38-8A8A-C243-BC39-817939E33287}" type="slidenum">
              <a:rPr lang="en-US" sz="1400" smtClean="0"/>
              <a:pPr eaLnBrk="1" hangingPunct="1">
                <a:defRPr/>
              </a:pPr>
              <a:t>‹#›</a:t>
            </a:fld>
            <a:endParaRPr lang="en-US" sz="1400" dirty="0" smtClean="0"/>
          </a:p>
        </p:txBody>
      </p:sp>
      <p:pic>
        <p:nvPicPr>
          <p:cNvPr id="1032" name="Picture 9" descr="RICELOGO.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477000" y="6350000"/>
            <a:ext cx="2540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eaLnBrk="0" fontAlgn="base" hangingPunct="0">
        <a:spcBef>
          <a:spcPct val="0"/>
        </a:spcBef>
        <a:spcAft>
          <a:spcPct val="0"/>
        </a:spcAft>
        <a:defRPr sz="3600" kern="1200" cap="all" spc="-60">
          <a:solidFill>
            <a:srgbClr val="E48B3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rgbClr val="E48B31"/>
          </a:solidFill>
          <a:latin typeface="Arial Black" charset="0"/>
          <a:ea typeface="ＭＳ Ｐゴシック" charset="0"/>
          <a:cs typeface="ＭＳ Ｐゴシック" charset="0"/>
        </a:defRPr>
      </a:lvl2pPr>
      <a:lvl3pPr algn="l" rtl="0" eaLnBrk="0" fontAlgn="base" hangingPunct="0">
        <a:spcBef>
          <a:spcPct val="0"/>
        </a:spcBef>
        <a:spcAft>
          <a:spcPct val="0"/>
        </a:spcAft>
        <a:defRPr sz="3600">
          <a:solidFill>
            <a:srgbClr val="E48B31"/>
          </a:solidFill>
          <a:latin typeface="Arial Black" charset="0"/>
          <a:ea typeface="ＭＳ Ｐゴシック" charset="0"/>
          <a:cs typeface="ＭＳ Ｐゴシック" charset="0"/>
        </a:defRPr>
      </a:lvl3pPr>
      <a:lvl4pPr algn="l" rtl="0" eaLnBrk="0" fontAlgn="base" hangingPunct="0">
        <a:spcBef>
          <a:spcPct val="0"/>
        </a:spcBef>
        <a:spcAft>
          <a:spcPct val="0"/>
        </a:spcAft>
        <a:defRPr sz="3600">
          <a:solidFill>
            <a:srgbClr val="E48B31"/>
          </a:solidFill>
          <a:latin typeface="Arial Black" charset="0"/>
          <a:ea typeface="ＭＳ Ｐゴシック" charset="0"/>
          <a:cs typeface="ＭＳ Ｐゴシック" charset="0"/>
        </a:defRPr>
      </a:lvl4pPr>
      <a:lvl5pPr algn="l" rtl="0" eaLnBrk="0" fontAlgn="base" hangingPunct="0">
        <a:spcBef>
          <a:spcPct val="0"/>
        </a:spcBef>
        <a:spcAft>
          <a:spcPct val="0"/>
        </a:spcAft>
        <a:defRPr sz="3600">
          <a:solidFill>
            <a:srgbClr val="E48B31"/>
          </a:solidFill>
          <a:latin typeface="Arial Black" charset="0"/>
          <a:ea typeface="ＭＳ Ｐゴシック" charset="0"/>
          <a:cs typeface="ＭＳ Ｐゴシック" charset="0"/>
        </a:defRPr>
      </a:lvl5pPr>
      <a:lvl6pPr marL="457200" algn="l" rtl="0" fontAlgn="base">
        <a:spcBef>
          <a:spcPct val="0"/>
        </a:spcBef>
        <a:spcAft>
          <a:spcPct val="0"/>
        </a:spcAft>
        <a:defRPr sz="3600">
          <a:solidFill>
            <a:srgbClr val="E48B31"/>
          </a:solidFill>
          <a:latin typeface="Arial Black" charset="0"/>
          <a:ea typeface="ＭＳ Ｐゴシック" charset="0"/>
          <a:cs typeface="ＭＳ Ｐゴシック" charset="0"/>
        </a:defRPr>
      </a:lvl6pPr>
      <a:lvl7pPr marL="914400" algn="l" rtl="0" fontAlgn="base">
        <a:spcBef>
          <a:spcPct val="0"/>
        </a:spcBef>
        <a:spcAft>
          <a:spcPct val="0"/>
        </a:spcAft>
        <a:defRPr sz="3600">
          <a:solidFill>
            <a:srgbClr val="E48B31"/>
          </a:solidFill>
          <a:latin typeface="Arial Black" charset="0"/>
          <a:ea typeface="ＭＳ Ｐゴシック" charset="0"/>
          <a:cs typeface="ＭＳ Ｐゴシック" charset="0"/>
        </a:defRPr>
      </a:lvl7pPr>
      <a:lvl8pPr marL="1371600" algn="l" rtl="0" fontAlgn="base">
        <a:spcBef>
          <a:spcPct val="0"/>
        </a:spcBef>
        <a:spcAft>
          <a:spcPct val="0"/>
        </a:spcAft>
        <a:defRPr sz="3600">
          <a:solidFill>
            <a:srgbClr val="E48B31"/>
          </a:solidFill>
          <a:latin typeface="Arial Black" charset="0"/>
          <a:ea typeface="ＭＳ Ｐゴシック" charset="0"/>
          <a:cs typeface="ＭＳ Ｐゴシック" charset="0"/>
        </a:defRPr>
      </a:lvl8pPr>
      <a:lvl9pPr marL="1828800" algn="l" rtl="0" fontAlgn="base">
        <a:spcBef>
          <a:spcPct val="0"/>
        </a:spcBef>
        <a:spcAft>
          <a:spcPct val="0"/>
        </a:spcAft>
        <a:defRPr sz="3600">
          <a:solidFill>
            <a:srgbClr val="E48B31"/>
          </a:solidFill>
          <a:latin typeface="Arial Black" charset="0"/>
          <a:ea typeface="ＭＳ Ｐゴシック" charset="0"/>
          <a:cs typeface="ＭＳ Ｐゴシック" charset="0"/>
        </a:defRPr>
      </a:lvl9pPr>
    </p:titleStyle>
    <p:bodyStyle>
      <a:lvl1pPr marL="342900" indent="-342900" algn="l" rtl="0" eaLnBrk="0" fontAlgn="base" hangingPunct="0">
        <a:spcBef>
          <a:spcPct val="20000"/>
        </a:spcBef>
        <a:spcAft>
          <a:spcPts val="600"/>
        </a:spcAft>
        <a:buFont typeface="Arial" charset="0"/>
        <a:buChar char="•"/>
        <a:defRPr sz="2000" b="1" kern="1200">
          <a:solidFill>
            <a:schemeClr val="tx1"/>
          </a:solidFill>
          <a:latin typeface="+mn-lt"/>
          <a:ea typeface="ＭＳ Ｐゴシック" charset="0"/>
          <a:cs typeface="ＭＳ Ｐゴシック" charset="0"/>
        </a:defRPr>
      </a:lvl1pPr>
      <a:lvl2pPr marL="635000" indent="-290513"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jpeg"/><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tags" Target="../tags/tag39.xml"/><Relationship Id="rId2" Type="http://schemas.openxmlformats.org/officeDocument/2006/relationships/slideLayout" Target="../slideLayouts/slideLayout2.xml"/><Relationship Id="rId3" Type="http://schemas.openxmlformats.org/officeDocument/2006/relationships/notesSlide" Target="../notesSlides/notesSlide33.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73.jpeg"/><Relationship Id="rId1" Type="http://schemas.openxmlformats.org/officeDocument/2006/relationships/tags" Target="../tags/tag40.x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tags" Target="../tags/tag41.xml"/><Relationship Id="rId2" Type="http://schemas.openxmlformats.org/officeDocument/2006/relationships/slideLayout" Target="../slideLayouts/slideLayout2.xml"/><Relationship Id="rId3" Type="http://schemas.openxmlformats.org/officeDocument/2006/relationships/notesSlide" Target="../notesSlides/notesSlide35.xml"/></Relationships>
</file>

<file path=ppt/slides/_rels/slide109.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Layout" Target="../slideLayouts/slideLayout2.xml"/><Relationship Id="rId3" Type="http://schemas.openxmlformats.org/officeDocument/2006/relationships/notesSlide" Target="../notesSlides/notesSlide36.xml"/></Relationships>
</file>

<file path=ppt/slides/_rels/slide11.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7.xml"/></Relationships>
</file>

<file path=ppt/slides/_rels/slide110.xml.rels><?xml version="1.0" encoding="UTF-8" standalone="yes"?>
<Relationships xmlns="http://schemas.openxmlformats.org/package/2006/relationships"><Relationship Id="rId1" Type="http://schemas.openxmlformats.org/officeDocument/2006/relationships/tags" Target="../tags/tag43.xml"/><Relationship Id="rId2" Type="http://schemas.openxmlformats.org/officeDocument/2006/relationships/slideLayout" Target="../slideLayouts/slideLayout2.xml"/><Relationship Id="rId3" Type="http://schemas.openxmlformats.org/officeDocument/2006/relationships/notesSlide" Target="../notesSlides/notesSlide37.xml"/></Relationships>
</file>

<file path=ppt/slides/_rels/slide111.xml.rels><?xml version="1.0" encoding="UTF-8" standalone="yes"?>
<Relationships xmlns="http://schemas.openxmlformats.org/package/2006/relationships"><Relationship Id="rId1" Type="http://schemas.openxmlformats.org/officeDocument/2006/relationships/tags" Target="../tags/tag44.xml"/><Relationship Id="rId2" Type="http://schemas.openxmlformats.org/officeDocument/2006/relationships/slideLayout" Target="../slideLayouts/slideLayout2.xml"/><Relationship Id="rId3" Type="http://schemas.openxmlformats.org/officeDocument/2006/relationships/notesSlide" Target="../notesSlides/notesSlide38.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74.jpeg"/><Relationship Id="rId1" Type="http://schemas.openxmlformats.org/officeDocument/2006/relationships/tags" Target="../tags/tag45.xml"/><Relationship Id="rId2"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tags" Target="../tags/tag46.xml"/><Relationship Id="rId2" Type="http://schemas.openxmlformats.org/officeDocument/2006/relationships/slideLayout" Target="../slideLayouts/slideLayout2.xml"/><Relationship Id="rId3" Type="http://schemas.openxmlformats.org/officeDocument/2006/relationships/notesSlide" Target="../notesSlides/notesSlide40.xml"/></Relationships>
</file>

<file path=ppt/slides/_rels/slide114.xml.rels><?xml version="1.0" encoding="UTF-8" standalone="yes"?>
<Relationships xmlns="http://schemas.openxmlformats.org/package/2006/relationships"><Relationship Id="rId1" Type="http://schemas.openxmlformats.org/officeDocument/2006/relationships/tags" Target="../tags/tag47.xml"/><Relationship Id="rId2" Type="http://schemas.openxmlformats.org/officeDocument/2006/relationships/slideLayout" Target="../slideLayouts/slideLayout2.xml"/><Relationship Id="rId3" Type="http://schemas.openxmlformats.org/officeDocument/2006/relationships/notesSlide" Target="../notesSlides/notesSlide41.xml"/></Relationships>
</file>

<file path=ppt/slides/_rels/slide115.xml.rels><?xml version="1.0" encoding="UTF-8" standalone="yes"?>
<Relationships xmlns="http://schemas.openxmlformats.org/package/2006/relationships"><Relationship Id="rId1" Type="http://schemas.openxmlformats.org/officeDocument/2006/relationships/tags" Target="../tags/tag48.xml"/><Relationship Id="rId2" Type="http://schemas.openxmlformats.org/officeDocument/2006/relationships/slideLayout" Target="../slideLayouts/slideLayout2.xml"/><Relationship Id="rId3" Type="http://schemas.openxmlformats.org/officeDocument/2006/relationships/notesSlide" Target="../notesSlides/notesSlide42.xml"/></Relationships>
</file>

<file path=ppt/slides/_rels/slide116.xml.rels><?xml version="1.0" encoding="UTF-8" standalone="yes"?>
<Relationships xmlns="http://schemas.openxmlformats.org/package/2006/relationships"><Relationship Id="rId1" Type="http://schemas.openxmlformats.org/officeDocument/2006/relationships/tags" Target="../tags/tag49.xml"/><Relationship Id="rId2" Type="http://schemas.openxmlformats.org/officeDocument/2006/relationships/slideLayout" Target="../slideLayouts/slideLayout2.xml"/><Relationship Id="rId3" Type="http://schemas.openxmlformats.org/officeDocument/2006/relationships/notesSlide" Target="../notesSlides/notesSlide43.xml"/></Relationships>
</file>

<file path=ppt/slides/_rels/slide117.xml.rels><?xml version="1.0" encoding="UTF-8" standalone="yes"?>
<Relationships xmlns="http://schemas.openxmlformats.org/package/2006/relationships"><Relationship Id="rId1" Type="http://schemas.openxmlformats.org/officeDocument/2006/relationships/tags" Target="../tags/tag50.xml"/><Relationship Id="rId2" Type="http://schemas.openxmlformats.org/officeDocument/2006/relationships/slideLayout" Target="../slideLayouts/slideLayout2.xml"/><Relationship Id="rId3" Type="http://schemas.openxmlformats.org/officeDocument/2006/relationships/notesSlide" Target="../notesSlides/notesSlide44.xml"/></Relationships>
</file>

<file path=ppt/slides/_rels/slide118.xml.rels><?xml version="1.0" encoding="UTF-8" standalone="yes"?>
<Relationships xmlns="http://schemas.openxmlformats.org/package/2006/relationships"><Relationship Id="rId1" Type="http://schemas.openxmlformats.org/officeDocument/2006/relationships/tags" Target="../tags/tag51.xml"/><Relationship Id="rId2" Type="http://schemas.openxmlformats.org/officeDocument/2006/relationships/slideLayout" Target="../slideLayouts/slideLayout2.xml"/><Relationship Id="rId3" Type="http://schemas.openxmlformats.org/officeDocument/2006/relationships/notesSlide" Target="../notesSlides/notesSlide4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75.png"/><Relationship Id="rId1" Type="http://schemas.openxmlformats.org/officeDocument/2006/relationships/tags" Target="../tags/tag52.x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hyperlink" Target="http://www.microsoft.com" TargetMode="External"/><Relationship Id="rId5" Type="http://schemas.openxmlformats.org/officeDocument/2006/relationships/hyperlink" Target="http://en.sourceforge.jp/projects/pictmaster/" TargetMode="External"/><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76.png"/><Relationship Id="rId1" Type="http://schemas.openxmlformats.org/officeDocument/2006/relationships/tags" Target="../tags/tag53.xml"/><Relationship Id="rId2"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124.xml.rels><?xml version="1.0" encoding="UTF-8" standalone="yes"?>
<Relationships xmlns="http://schemas.openxmlformats.org/package/2006/relationships"><Relationship Id="rId1" Type="http://schemas.openxmlformats.org/officeDocument/2006/relationships/tags" Target="../tags/tag54.xml"/><Relationship Id="rId2" Type="http://schemas.openxmlformats.org/officeDocument/2006/relationships/slideLayout" Target="../slideLayouts/slideLayout2.xml"/><Relationship Id="rId3" Type="http://schemas.openxmlformats.org/officeDocument/2006/relationships/notesSlide" Target="../notesSlides/notesSlide48.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78.jpeg"/><Relationship Id="rId1" Type="http://schemas.openxmlformats.org/officeDocument/2006/relationships/tags" Target="../tags/tag55.xml"/><Relationship Id="rId2"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tags" Target="../tags/tag56.xml"/><Relationship Id="rId2" Type="http://schemas.openxmlformats.org/officeDocument/2006/relationships/slideLayout" Target="../slideLayouts/slideLayout2.xml"/><Relationship Id="rId3" Type="http://schemas.openxmlformats.org/officeDocument/2006/relationships/notesSlide" Target="../notesSlides/notesSlide50.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79.jpeg"/><Relationship Id="rId1" Type="http://schemas.openxmlformats.org/officeDocument/2006/relationships/tags" Target="../tags/tag57.xml"/><Relationship Id="rId2"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tags" Target="../tags/tag58.xml"/><Relationship Id="rId2" Type="http://schemas.openxmlformats.org/officeDocument/2006/relationships/slideLayout" Target="../slideLayouts/slideLayout2.xml"/><Relationship Id="rId3" Type="http://schemas.openxmlformats.org/officeDocument/2006/relationships/notesSlide" Target="../notesSlides/notesSlide5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tags" Target="../tags/tag59.xml"/><Relationship Id="rId2" Type="http://schemas.openxmlformats.org/officeDocument/2006/relationships/slideLayout" Target="../slideLayouts/slideLayout2.xml"/><Relationship Id="rId3" Type="http://schemas.openxmlformats.org/officeDocument/2006/relationships/notesSlide" Target="../notesSlides/notesSlide53.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97.png"/><Relationship Id="rId1" Type="http://schemas.openxmlformats.org/officeDocument/2006/relationships/tags" Target="../tags/tag60.xml"/><Relationship Id="rId2"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tags" Target="../tags/tag61.xml"/><Relationship Id="rId2" Type="http://schemas.openxmlformats.org/officeDocument/2006/relationships/slideLayout" Target="../slideLayouts/slideLayout2.xml"/><Relationship Id="rId3" Type="http://schemas.openxmlformats.org/officeDocument/2006/relationships/notesSlide" Target="../notesSlides/notesSlide5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98.png"/><Relationship Id="rId1" Type="http://schemas.openxmlformats.org/officeDocument/2006/relationships/tags" Target="../tags/tag62.xml"/><Relationship Id="rId2"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tags" Target="../tags/tag63.xml"/><Relationship Id="rId2" Type="http://schemas.openxmlformats.org/officeDocument/2006/relationships/slideLayout" Target="../slideLayouts/slideLayout2.xml"/><Relationship Id="rId3" Type="http://schemas.openxmlformats.org/officeDocument/2006/relationships/notesSlide" Target="../notesSlides/notesSlide57.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99.png"/><Relationship Id="rId1" Type="http://schemas.openxmlformats.org/officeDocument/2006/relationships/tags" Target="../tags/tag64.xml"/><Relationship Id="rId2"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100.png"/><Relationship Id="rId1" Type="http://schemas.openxmlformats.org/officeDocument/2006/relationships/tags" Target="../tags/tag65.xml"/><Relationship Id="rId2"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101.png"/><Relationship Id="rId1" Type="http://schemas.openxmlformats.org/officeDocument/2006/relationships/tags" Target="../tags/tag66.xml"/><Relationship Id="rId2"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102.png"/><Relationship Id="rId1" Type="http://schemas.openxmlformats.org/officeDocument/2006/relationships/tags" Target="../tags/tag67.xml"/><Relationship Id="rId2"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103.png"/><Relationship Id="rId1" Type="http://schemas.openxmlformats.org/officeDocument/2006/relationships/tags" Target="../tags/tag68.xml"/><Relationship Id="rId2"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tags" Target="../tags/tag69.xml"/><Relationship Id="rId2" Type="http://schemas.openxmlformats.org/officeDocument/2006/relationships/slideLayout" Target="../slideLayouts/slideLayout2.xml"/><Relationship Id="rId3" Type="http://schemas.openxmlformats.org/officeDocument/2006/relationships/notesSlide" Target="../notesSlides/notesSlide63.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image" Target="../media/image104.png"/><Relationship Id="rId1" Type="http://schemas.openxmlformats.org/officeDocument/2006/relationships/tags" Target="../tags/tag70.xml"/><Relationship Id="rId2"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tags" Target="../tags/tag71.xml"/><Relationship Id="rId2" Type="http://schemas.openxmlformats.org/officeDocument/2006/relationships/slideLayout" Target="../slideLayouts/slideLayout2.xml"/><Relationship Id="rId3" Type="http://schemas.openxmlformats.org/officeDocument/2006/relationships/notesSlide" Target="../notesSlides/notesSlide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image" Target="../media/image105.jpeg"/><Relationship Id="rId1" Type="http://schemas.openxmlformats.org/officeDocument/2006/relationships/tags" Target="../tags/tag72.xml"/><Relationship Id="rId2"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06.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07.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0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09.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10.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11.png"/></Relationships>
</file>

<file path=ppt/slides/_rels/slide178.xml.rels><?xml version="1.0" encoding="UTF-8" standalone="yes"?>
<Relationships xmlns="http://schemas.openxmlformats.org/package/2006/relationships"><Relationship Id="rId1" Type="http://schemas.openxmlformats.org/officeDocument/2006/relationships/tags" Target="../tags/tag73.xml"/><Relationship Id="rId2" Type="http://schemas.openxmlformats.org/officeDocument/2006/relationships/slideLayout" Target="../slideLayouts/slideLayout2.xml"/><Relationship Id="rId3" Type="http://schemas.openxmlformats.org/officeDocument/2006/relationships/notesSlide" Target="../notesSlides/notesSlide7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jpe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tags" Target="../tags/tag74.xml"/><Relationship Id="rId2" Type="http://schemas.openxmlformats.org/officeDocument/2006/relationships/slideLayout" Target="../slideLayouts/slideLayout2.xml"/><Relationship Id="rId3" Type="http://schemas.openxmlformats.org/officeDocument/2006/relationships/notesSlide" Target="../notesSlides/notesSlide74.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image" Target="../media/image128.jpeg"/><Relationship Id="rId1" Type="http://schemas.openxmlformats.org/officeDocument/2006/relationships/tags" Target="../tags/tag75.xml"/><Relationship Id="rId2"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tags" Target="../tags/tag76.xml"/><Relationship Id="rId2" Type="http://schemas.openxmlformats.org/officeDocument/2006/relationships/slideLayout" Target="../slideLayouts/slideLayout2.xml"/><Relationship Id="rId3" Type="http://schemas.openxmlformats.org/officeDocument/2006/relationships/notesSlide" Target="../notesSlides/notesSlide76.xml"/></Relationships>
</file>

<file path=ppt/slides/_rels/slide208.xml.rels><?xml version="1.0" encoding="UTF-8" standalone="yes"?>
<Relationships xmlns="http://schemas.openxmlformats.org/package/2006/relationships"><Relationship Id="rId1" Type="http://schemas.openxmlformats.org/officeDocument/2006/relationships/tags" Target="../tags/tag77.xml"/><Relationship Id="rId2" Type="http://schemas.openxmlformats.org/officeDocument/2006/relationships/slideLayout" Target="../slideLayouts/slideLayout2.xml"/><Relationship Id="rId3" Type="http://schemas.openxmlformats.org/officeDocument/2006/relationships/notesSlide" Target="../notesSlides/notesSlide7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image" Target="../media/image130.jpeg"/><Relationship Id="rId1" Type="http://schemas.openxmlformats.org/officeDocument/2006/relationships/tags" Target="../tags/tag78.xml"/><Relationship Id="rId2"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image" Target="../media/image131.jpeg"/><Relationship Id="rId1" Type="http://schemas.openxmlformats.org/officeDocument/2006/relationships/tags" Target="../tags/tag79.xml"/><Relationship Id="rId2"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image" Target="../media/image132.jpeg"/><Relationship Id="rId1" Type="http://schemas.openxmlformats.org/officeDocument/2006/relationships/tags" Target="../tags/tag80.xml"/><Relationship Id="rId2"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218.xml.rels><?xml version="1.0" encoding="UTF-8" standalone="yes"?>
<Relationships xmlns="http://schemas.openxmlformats.org/package/2006/relationships"><Relationship Id="rId1" Type="http://schemas.openxmlformats.org/officeDocument/2006/relationships/tags" Target="../tags/tag81.xml"/><Relationship Id="rId2" Type="http://schemas.openxmlformats.org/officeDocument/2006/relationships/slideLayout" Target="../slideLayouts/slideLayout2.xml"/><Relationship Id="rId3" Type="http://schemas.openxmlformats.org/officeDocument/2006/relationships/notesSlide" Target="../notesSlides/notesSlide8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tags" Target="../tags/tag82.xml"/><Relationship Id="rId2" Type="http://schemas.openxmlformats.org/officeDocument/2006/relationships/slideLayout" Target="../slideLayouts/slideLayout2.xml"/><Relationship Id="rId3" Type="http://schemas.openxmlformats.org/officeDocument/2006/relationships/notesSlide" Target="../notesSlides/notesSlide82.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83.xml"/><Relationship Id="rId4" Type="http://schemas.openxmlformats.org/officeDocument/2006/relationships/image" Target="../media/image138.png"/><Relationship Id="rId1" Type="http://schemas.openxmlformats.org/officeDocument/2006/relationships/tags" Target="../tags/tag83.xml"/><Relationship Id="rId2"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image" Target="../media/image139.png"/><Relationship Id="rId1" Type="http://schemas.openxmlformats.org/officeDocument/2006/relationships/tags" Target="../tags/tag84.xml"/><Relationship Id="rId2"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228.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tags" Target="../tags/tag85.xml"/><Relationship Id="rId2" Type="http://schemas.openxmlformats.org/officeDocument/2006/relationships/slideLayout" Target="../slideLayouts/slideLayout2.xml"/><Relationship Id="rId3" Type="http://schemas.openxmlformats.org/officeDocument/2006/relationships/notesSlide" Target="../notesSlides/notesSlide85.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image" Target="../media/image145.png"/><Relationship Id="rId1" Type="http://schemas.openxmlformats.org/officeDocument/2006/relationships/tags" Target="../tags/tag86.xml"/><Relationship Id="rId2"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7.xml"/><Relationship Id="rId5" Type="http://schemas.openxmlformats.org/officeDocument/2006/relationships/image" Target="../media/image146.wmf"/><Relationship Id="rId1" Type="http://schemas.openxmlformats.org/officeDocument/2006/relationships/tags" Target="../tags/tag87.xml"/><Relationship Id="rId2" Type="http://schemas.openxmlformats.org/officeDocument/2006/relationships/tags" Target="../tags/tag8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148.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149.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150.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1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52.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tags" Target="../tags/tag89.xml"/><Relationship Id="rId2" Type="http://schemas.openxmlformats.org/officeDocument/2006/relationships/slideLayout" Target="../slideLayouts/slideLayout2.xml"/><Relationship Id="rId3" Type="http://schemas.openxmlformats.org/officeDocument/2006/relationships/notesSlide" Target="../notesSlides/notesSlide95.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96.xml"/><Relationship Id="rId4" Type="http://schemas.openxmlformats.org/officeDocument/2006/relationships/image" Target="../media/image153.png"/><Relationship Id="rId1" Type="http://schemas.openxmlformats.org/officeDocument/2006/relationships/tags" Target="../tags/tag90.xml"/><Relationship Id="rId2"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97.xml"/><Relationship Id="rId4" Type="http://schemas.openxmlformats.org/officeDocument/2006/relationships/image" Target="../media/image154.png"/><Relationship Id="rId1" Type="http://schemas.openxmlformats.org/officeDocument/2006/relationships/tags" Target="../tags/tag91.xml"/><Relationship Id="rId2"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3.jpe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lunck.info/ccm.html" TargetMode="External"/><Relationship Id="rId3" Type="http://schemas.openxmlformats.org/officeDocument/2006/relationships/hyperlink" Target="http://www.typescriptlang.org"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4.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icrosoft.com" TargetMode="External"/><Relationship Id="rId3" Type="http://schemas.openxmlformats.org/officeDocument/2006/relationships/hyperlink" Target="http://www.spoon.net/" TargetMode="Externa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anamco.com/ghostlab/" TargetMode="Externa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1.png"/></Relationships>
</file>

<file path=ppt/slides/_rels/slide268.xml.rels><?xml version="1.0" encoding="UTF-8" standalone="yes"?>
<Relationships xmlns="http://schemas.openxmlformats.org/package/2006/relationships"><Relationship Id="rId1" Type="http://schemas.openxmlformats.org/officeDocument/2006/relationships/tags" Target="../tags/tag92.xml"/><Relationship Id="rId2" Type="http://schemas.openxmlformats.org/officeDocument/2006/relationships/slideLayout" Target="../slideLayouts/slideLayout2.xml"/><Relationship Id="rId3" Type="http://schemas.openxmlformats.org/officeDocument/2006/relationships/notesSlide" Target="../notesSlides/notesSlide9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5.pn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tags" Target="../tags/tag93.xml"/><Relationship Id="rId2" Type="http://schemas.openxmlformats.org/officeDocument/2006/relationships/slideLayout" Target="../slideLayouts/slideLayout6.xml"/><Relationship Id="rId3" Type="http://schemas.openxmlformats.org/officeDocument/2006/relationships/notesSlide" Target="../notesSlides/notesSlide100.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101.xml"/><Relationship Id="rId4" Type="http://schemas.openxmlformats.org/officeDocument/2006/relationships/image" Target="../media/image162.jpeg"/><Relationship Id="rId1" Type="http://schemas.openxmlformats.org/officeDocument/2006/relationships/tags" Target="../tags/tag94.xml"/><Relationship Id="rId2"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1" Type="http://schemas.openxmlformats.org/officeDocument/2006/relationships/tags" Target="../tags/tag95.xml"/><Relationship Id="rId2" Type="http://schemas.openxmlformats.org/officeDocument/2006/relationships/slideLayout" Target="../slideLayouts/slideLayout6.xml"/><Relationship Id="rId3" Type="http://schemas.openxmlformats.org/officeDocument/2006/relationships/notesSlide" Target="../notesSlides/notesSlide102.xml"/></Relationships>
</file>

<file path=ppt/slides/_rels/slide273.xml.rels><?xml version="1.0" encoding="UTF-8" standalone="yes"?>
<Relationships xmlns="http://schemas.openxmlformats.org/package/2006/relationships"><Relationship Id="rId1" Type="http://schemas.openxmlformats.org/officeDocument/2006/relationships/tags" Target="../tags/tag96.xml"/><Relationship Id="rId2" Type="http://schemas.openxmlformats.org/officeDocument/2006/relationships/slideLayout" Target="../slideLayouts/slideLayout2.xml"/><Relationship Id="rId3" Type="http://schemas.openxmlformats.org/officeDocument/2006/relationships/notesSlide" Target="../notesSlides/notesSlide103.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104.xml"/><Relationship Id="rId4" Type="http://schemas.openxmlformats.org/officeDocument/2006/relationships/hyperlink" Target="http://www.testertools.com" TargetMode="External"/><Relationship Id="rId1" Type="http://schemas.openxmlformats.org/officeDocument/2006/relationships/tags" Target="../tags/tag97.xml"/><Relationship Id="rId2"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63.jpeg"/></Relationships>
</file>

<file path=ppt/slides/_rels/slide276.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png"/><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8.png"/><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9.png"/><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0.png"/><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1.png"/><Relationship Id="rId1" Type="http://schemas.openxmlformats.org/officeDocument/2006/relationships/tags" Target="../tags/tag26.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2.png"/><Relationship Id="rId1" Type="http://schemas.openxmlformats.org/officeDocument/2006/relationships/tags" Target="../tags/tag28.x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23.jpeg"/><Relationship Id="rId1" Type="http://schemas.openxmlformats.org/officeDocument/2006/relationships/tags" Target="../tags/tag30.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hapesapp.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http://pencil.evolus.vn/"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riscommunity.com/aris-express"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7.jpe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49.png"/><Relationship Id="rId1" Type="http://schemas.openxmlformats.org/officeDocument/2006/relationships/tags" Target="../tags/tag32.x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50.png"/><Relationship Id="rId1" Type="http://schemas.openxmlformats.org/officeDocument/2006/relationships/tags" Target="../tags/tag33.x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51.png"/><Relationship Id="rId1" Type="http://schemas.openxmlformats.org/officeDocument/2006/relationships/tags" Target="../tags/tag34.x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52.png"/><Relationship Id="rId1" Type="http://schemas.openxmlformats.org/officeDocument/2006/relationships/tags" Target="../tags/tag35.x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53.png"/><Relationship Id="rId1" Type="http://schemas.openxmlformats.org/officeDocument/2006/relationships/tags" Target="../tags/tag36.x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54.png"/><Relationship Id="rId1" Type="http://schemas.openxmlformats.org/officeDocument/2006/relationships/tags" Target="../tags/tag37.xml"/><Relationship Id="rId2"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87.xml.rels><?xml version="1.0" encoding="UTF-8" standalone="yes"?>
<Relationships xmlns="http://schemas.openxmlformats.org/package/2006/relationships"><Relationship Id="rId1" Type="http://schemas.openxmlformats.org/officeDocument/2006/relationships/tags" Target="../tags/tag38.xml"/><Relationship Id="rId2" Type="http://schemas.openxmlformats.org/officeDocument/2006/relationships/slideLayout" Target="../slideLayouts/slideLayout2.xml"/><Relationship Id="rId3" Type="http://schemas.openxmlformats.org/officeDocument/2006/relationships/notesSlide" Target="../notesSlides/notesSlide3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pen2test.org"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ctrTitle"/>
          </p:nvPr>
        </p:nvSpPr>
        <p:spPr>
          <a:xfrm>
            <a:off x="457200" y="228600"/>
            <a:ext cx="7772400" cy="4572000"/>
          </a:xfrm>
        </p:spPr>
        <p:txBody>
          <a:bodyPr/>
          <a:lstStyle/>
          <a:p>
            <a:pPr eaLnBrk="1" fontAlgn="auto" hangingPunct="1">
              <a:spcAft>
                <a:spcPts val="0"/>
              </a:spcAft>
              <a:defRPr/>
            </a:pPr>
            <a:r>
              <a:rPr lang="en-US" sz="5400" b="1" dirty="0">
                <a:latin typeface="Arial" charset="0"/>
              </a:rPr>
              <a:t>Cheap and Free Test Tools</a:t>
            </a:r>
          </a:p>
        </p:txBody>
      </p:sp>
      <p:sp>
        <p:nvSpPr>
          <p:cNvPr id="5122" name="Rectangle 3"/>
          <p:cNvSpPr>
            <a:spLocks noGrp="1" noChangeArrowheads="1"/>
          </p:cNvSpPr>
          <p:nvPr>
            <p:ph type="subTitle" idx="1"/>
          </p:nvPr>
        </p:nvSpPr>
        <p:spPr/>
        <p:txBody>
          <a:bodyPr rtlCol="0">
            <a:normAutofit/>
          </a:bodyPr>
          <a:lstStyle/>
          <a:p>
            <a:pPr eaLnBrk="1" fontAlgn="auto" hangingPunct="1">
              <a:buFont typeface="Wingdings" charset="0"/>
              <a:buNone/>
              <a:defRPr/>
            </a:pPr>
            <a:r>
              <a:rPr lang="en-US" dirty="0">
                <a:latin typeface="Arial" charset="0"/>
              </a:rPr>
              <a:t>Randall W. Rice, CTAL</a:t>
            </a:r>
          </a:p>
          <a:p>
            <a:pPr eaLnBrk="1" fontAlgn="auto" hangingPunct="1">
              <a:buFont typeface="Wingdings" charset="0"/>
              <a:buNone/>
              <a:defRPr/>
            </a:pPr>
            <a:r>
              <a:rPr lang="en-US" dirty="0">
                <a:solidFill>
                  <a:schemeClr val="tx1"/>
                </a:solidFill>
                <a:latin typeface="Arial" charset="0"/>
              </a:rPr>
              <a:t>www.riceconsulting.com</a:t>
            </a:r>
          </a:p>
        </p:txBody>
      </p:sp>
      <p:pic>
        <p:nvPicPr>
          <p:cNvPr id="16387" name="Picture 19" descr="Z:\randallrice On My Mac\Pictures\RICE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6350000"/>
            <a:ext cx="2540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1"/>
          <p:cNvSpPr txBox="1">
            <a:spLocks noChangeArrowheads="1"/>
          </p:cNvSpPr>
          <p:nvPr/>
        </p:nvSpPr>
        <p:spPr bwMode="auto">
          <a:xfrm>
            <a:off x="304800" y="6400800"/>
            <a:ext cx="3321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200" dirty="0"/>
              <a:t>© 2009 – </a:t>
            </a:r>
            <a:r>
              <a:rPr lang="en-US" sz="1200" dirty="0" smtClean="0"/>
              <a:t>2014, </a:t>
            </a:r>
            <a:r>
              <a:rPr lang="en-US" sz="1200" dirty="0"/>
              <a:t>Rice Consulting Services, Inc.</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457200" y="152400"/>
            <a:ext cx="7543800" cy="1371600"/>
          </a:xfrm>
        </p:spPr>
        <p:txBody>
          <a:bodyPr/>
          <a:lstStyle/>
          <a:p>
            <a:pPr eaLnBrk="1" fontAlgn="auto" hangingPunct="1">
              <a:spcAft>
                <a:spcPts val="0"/>
              </a:spcAft>
              <a:defRPr/>
            </a:pPr>
            <a:r>
              <a:rPr lang="en-US" b="1" dirty="0">
                <a:latin typeface="Tahoma" charset="0"/>
              </a:rPr>
              <a:t>Your Personal Toolkit</a:t>
            </a:r>
          </a:p>
        </p:txBody>
      </p:sp>
      <p:sp>
        <p:nvSpPr>
          <p:cNvPr id="31746" name="Rectangle 3"/>
          <p:cNvSpPr>
            <a:spLocks noGrp="1" noChangeArrowheads="1"/>
          </p:cNvSpPr>
          <p:nvPr>
            <p:ph idx="1"/>
          </p:nvPr>
        </p:nvSpPr>
        <p:spPr>
          <a:xfrm>
            <a:off x="457200" y="1905000"/>
            <a:ext cx="4800600" cy="4114800"/>
          </a:xfrm>
        </p:spPr>
        <p:txBody>
          <a:bodyPr/>
          <a:lstStyle/>
          <a:p>
            <a:pPr eaLnBrk="1" hangingPunct="1"/>
            <a:r>
              <a:rPr lang="en-US">
                <a:latin typeface="Tahoma" charset="0"/>
              </a:rPr>
              <a:t>As a tester, it</a:t>
            </a:r>
            <a:r>
              <a:rPr lang="ja-JP" altLang="en-US">
                <a:latin typeface="Tahoma" charset="0"/>
              </a:rPr>
              <a:t>’</a:t>
            </a:r>
            <a:r>
              <a:rPr lang="en-US" altLang="ja-JP">
                <a:latin typeface="Tahoma" charset="0"/>
              </a:rPr>
              <a:t>s good to have your own set of test tools.</a:t>
            </a:r>
          </a:p>
          <a:p>
            <a:pPr lvl="1" eaLnBrk="1" hangingPunct="1"/>
            <a:r>
              <a:rPr lang="en-US">
                <a:latin typeface="Tahoma" charset="0"/>
              </a:rPr>
              <a:t>You don</a:t>
            </a:r>
            <a:r>
              <a:rPr lang="ja-JP" altLang="en-US">
                <a:latin typeface="Tahoma" charset="0"/>
              </a:rPr>
              <a:t>’</a:t>
            </a:r>
            <a:r>
              <a:rPr lang="en-US" altLang="ja-JP">
                <a:latin typeface="Tahoma" charset="0"/>
              </a:rPr>
              <a:t>t get locked into one tool set.</a:t>
            </a:r>
          </a:p>
          <a:p>
            <a:pPr lvl="1" eaLnBrk="1" hangingPunct="1"/>
            <a:r>
              <a:rPr lang="en-US">
                <a:latin typeface="Tahoma" charset="0"/>
              </a:rPr>
              <a:t>You can learn on your own.</a:t>
            </a:r>
          </a:p>
          <a:p>
            <a:pPr lvl="1" eaLnBrk="1" hangingPunct="1"/>
            <a:r>
              <a:rPr lang="en-US">
                <a:latin typeface="Tahoma" charset="0"/>
              </a:rPr>
              <a:t>You can be a value-added resource in your company concerning test tools.</a:t>
            </a:r>
          </a:p>
          <a:p>
            <a:pPr lvl="1" eaLnBrk="1" hangingPunct="1"/>
            <a:r>
              <a:rPr lang="en-US">
                <a:latin typeface="Tahoma" charset="0"/>
              </a:rPr>
              <a:t>You can take your tools wherever you go!</a:t>
            </a:r>
          </a:p>
        </p:txBody>
      </p:sp>
      <p:pic>
        <p:nvPicPr>
          <p:cNvPr id="31747" name="Picture 1" descr="669459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752600"/>
            <a:ext cx="3451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p:cNvSpPr>
            <a:spLocks noGrp="1"/>
          </p:cNvSpPr>
          <p:nvPr>
            <p:ph type="title"/>
          </p:nvPr>
        </p:nvSpPr>
        <p:spPr>
          <a:xfrm>
            <a:off x="457200" y="152400"/>
            <a:ext cx="6400800" cy="1371600"/>
          </a:xfrm>
        </p:spPr>
        <p:txBody>
          <a:bodyPr/>
          <a:lstStyle/>
          <a:p>
            <a:pPr eaLnBrk="1" fontAlgn="auto" hangingPunct="1">
              <a:spcAft>
                <a:spcPts val="0"/>
              </a:spcAft>
              <a:defRPr/>
            </a:pPr>
            <a:r>
              <a:rPr lang="en-US" b="1" dirty="0">
                <a:latin typeface="Tahoma" charset="0"/>
              </a:rPr>
              <a:t>Open2Test Features (4)</a:t>
            </a:r>
          </a:p>
        </p:txBody>
      </p:sp>
      <p:sp>
        <p:nvSpPr>
          <p:cNvPr id="138242" name="Content Placeholder 2"/>
          <p:cNvSpPr>
            <a:spLocks noGrp="1"/>
          </p:cNvSpPr>
          <p:nvPr>
            <p:ph idx="1"/>
          </p:nvPr>
        </p:nvSpPr>
        <p:spPr/>
        <p:txBody>
          <a:bodyPr/>
          <a:lstStyle/>
          <a:p>
            <a:pPr eaLnBrk="1" hangingPunct="1"/>
            <a:r>
              <a:rPr lang="en-US">
                <a:latin typeface="Tahoma" charset="0"/>
              </a:rPr>
              <a:t>Date/time functions</a:t>
            </a:r>
          </a:p>
          <a:p>
            <a:pPr lvl="1" eaLnBrk="1" hangingPunct="1"/>
            <a:r>
              <a:rPr lang="en-US">
                <a:latin typeface="Tahoma" charset="0"/>
              </a:rPr>
              <a:t>The date/time function plug-in is included to perform different operations on date/time. </a:t>
            </a:r>
          </a:p>
          <a:p>
            <a:pPr eaLnBrk="1" hangingPunct="1"/>
            <a:r>
              <a:rPr lang="en-US">
                <a:latin typeface="Tahoma" charset="0"/>
              </a:rPr>
              <a:t>Exception handling</a:t>
            </a:r>
          </a:p>
          <a:p>
            <a:pPr lvl="1" eaLnBrk="1" hangingPunct="1"/>
            <a:r>
              <a:rPr lang="en-US">
                <a:latin typeface="Tahoma" charset="0"/>
              </a:rPr>
              <a:t>Runtime errors can be effectively handled and reported using this framework. </a:t>
            </a:r>
          </a:p>
          <a:p>
            <a:pPr eaLnBrk="1" hangingPunct="1"/>
            <a:r>
              <a:rPr lang="en-US">
                <a:latin typeface="Tahoma" charset="0"/>
              </a:rPr>
              <a:t>Handling object (Web or windows)</a:t>
            </a:r>
          </a:p>
          <a:p>
            <a:pPr lvl="1" eaLnBrk="1" hangingPunct="1"/>
            <a:r>
              <a:rPr lang="en-US">
                <a:latin typeface="Tahoma" charset="0"/>
              </a:rPr>
              <a:t>Some operations can be performed on the Web or as a Windows Object using keywords, depending on the execution tool.</a:t>
            </a:r>
          </a:p>
          <a:p>
            <a:pPr eaLnBrk="1" hangingPunct="1"/>
            <a:r>
              <a:rPr lang="en-US">
                <a:latin typeface="Tahoma" charset="0"/>
              </a:rPr>
              <a:t>Learn More at </a:t>
            </a:r>
            <a:r>
              <a:rPr lang="pl-PL">
                <a:latin typeface="Tahoma" charset="0"/>
              </a:rPr>
              <a:t>http://www.open2test.org</a:t>
            </a:r>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Robot framework</a:t>
            </a:r>
            <a:endParaRPr lang="en-US" dirty="0"/>
          </a:p>
        </p:txBody>
      </p:sp>
      <p:sp>
        <p:nvSpPr>
          <p:cNvPr id="139266" name="Content Placeholder 2"/>
          <p:cNvSpPr>
            <a:spLocks noGrp="1"/>
          </p:cNvSpPr>
          <p:nvPr>
            <p:ph idx="1"/>
          </p:nvPr>
        </p:nvSpPr>
        <p:spPr/>
        <p:txBody>
          <a:bodyPr/>
          <a:lstStyle/>
          <a:p>
            <a:r>
              <a:rPr lang="en-US">
                <a:latin typeface="Arial" charset="0"/>
              </a:rPr>
              <a:t>Robot Framework is a generic test automation framework for acceptance testing and acceptance test-driven development (ATDD). </a:t>
            </a:r>
          </a:p>
          <a:p>
            <a:r>
              <a:rPr lang="en-US">
                <a:latin typeface="Arial" charset="0"/>
              </a:rPr>
              <a:t>Has easy-to-use tabular test data syntax and utilizes the keyword-driven testing approach.</a:t>
            </a:r>
          </a:p>
          <a:p>
            <a:r>
              <a:rPr lang="en-US">
                <a:latin typeface="Arial" charset="0"/>
              </a:rPr>
              <a:t>Can be extended by test libraries implemented either with Python or Java, and users can create new keywords from existing ones using the same syntax that is used for creating test cases. </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705600" cy="1066800"/>
          </a:xfrm>
        </p:spPr>
        <p:txBody>
          <a:bodyPr/>
          <a:lstStyle/>
          <a:p>
            <a:pPr>
              <a:defRPr/>
            </a:pPr>
            <a:r>
              <a:rPr lang="en-US" dirty="0" smtClean="0"/>
              <a:t>Robot framework (2)</a:t>
            </a:r>
            <a:endParaRPr lang="en-US" dirty="0"/>
          </a:p>
        </p:txBody>
      </p:sp>
      <p:pic>
        <p:nvPicPr>
          <p:cNvPr id="140290" name="Content Placeholder 3" descr="robotfw-small.png"/>
          <p:cNvPicPr>
            <a:picLocks noGrp="1" noChangeAspect="1"/>
          </p:cNvPicPr>
          <p:nvPr>
            <p:ph idx="1"/>
          </p:nvPr>
        </p:nvPicPr>
        <p:blipFill>
          <a:blip r:embed="rId2">
            <a:extLst>
              <a:ext uri="{28A0092B-C50C-407E-A947-70E740481C1C}">
                <a14:useLocalDpi xmlns:a14="http://schemas.microsoft.com/office/drawing/2010/main" val="0"/>
              </a:ext>
            </a:extLst>
          </a:blip>
          <a:srcRect l="-1913" r="-1913"/>
          <a:stretch>
            <a:fillRect/>
          </a:stretch>
        </p:blipFill>
        <p:spPr>
          <a:xfrm>
            <a:off x="457200" y="1447800"/>
            <a:ext cx="8364538" cy="4800600"/>
          </a:xfrm>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324600" cy="722313"/>
          </a:xfrm>
        </p:spPr>
        <p:txBody>
          <a:bodyPr/>
          <a:lstStyle/>
          <a:p>
            <a:pPr>
              <a:defRPr/>
            </a:pPr>
            <a:r>
              <a:rPr lang="en-US" dirty="0" smtClean="0"/>
              <a:t>Robot framework (3)</a:t>
            </a:r>
            <a:endParaRPr lang="en-US" dirty="0"/>
          </a:p>
        </p:txBody>
      </p:sp>
      <p:pic>
        <p:nvPicPr>
          <p:cNvPr id="141314" name="Picture 3" descr="robotfw-kwcomple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5930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553200" cy="762000"/>
          </a:xfrm>
        </p:spPr>
        <p:txBody>
          <a:bodyPr/>
          <a:lstStyle/>
          <a:p>
            <a:pPr>
              <a:defRPr/>
            </a:pPr>
            <a:r>
              <a:rPr lang="en-US" dirty="0" smtClean="0"/>
              <a:t>Robot framework (4)</a:t>
            </a:r>
            <a:endParaRPr lang="en-US" dirty="0"/>
          </a:p>
        </p:txBody>
      </p:sp>
      <p:pic>
        <p:nvPicPr>
          <p:cNvPr id="142338" name="Picture 3" descr="rwb_rsa_scal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335838"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Selenium Library</a:t>
            </a:r>
            <a:endParaRPr lang="en-US" dirty="0"/>
          </a:p>
        </p:txBody>
      </p:sp>
      <p:sp>
        <p:nvSpPr>
          <p:cNvPr id="143362" name="Content Placeholder 2"/>
          <p:cNvSpPr>
            <a:spLocks noGrp="1"/>
          </p:cNvSpPr>
          <p:nvPr>
            <p:ph idx="1"/>
          </p:nvPr>
        </p:nvSpPr>
        <p:spPr/>
        <p:txBody>
          <a:bodyPr/>
          <a:lstStyle/>
          <a:p>
            <a:r>
              <a:rPr lang="en-US">
                <a:latin typeface="Arial" charset="0"/>
              </a:rPr>
              <a:t>SeleniumLibrary is a Robot Framework test library that uses the popular Selenium web testing tool internally. </a:t>
            </a:r>
          </a:p>
          <a:p>
            <a:r>
              <a:rPr lang="en-US">
                <a:latin typeface="Arial" charset="0"/>
              </a:rPr>
              <a:t>It provides a powerful combination of simple test data syntax and support for different browsers. </a:t>
            </a:r>
          </a:p>
          <a:p>
            <a:r>
              <a:rPr lang="en-US">
                <a:latin typeface="Arial" charset="0"/>
              </a:rPr>
              <a:t>In addition to standard web testing, the library also supports testing Adobe Flex/Flash applications. </a:t>
            </a:r>
          </a:p>
          <a:p>
            <a:r>
              <a:rPr lang="en-US">
                <a:latin typeface="Arial" charset="0"/>
              </a:rPr>
              <a:t>http://code.google.com/p/robotframework-seleniumlibrary/</a:t>
            </a:r>
          </a:p>
          <a:p>
            <a:r>
              <a:rPr lang="en-US">
                <a:latin typeface="Arial" charset="0"/>
              </a:rPr>
              <a:t>http://code.google.com/p/robotframework-seleniumlibrary/wiki/Demo</a:t>
            </a:r>
          </a:p>
          <a:p>
            <a:endParaRPr lang="en-US">
              <a:latin typeface="Arial"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fontAlgn="auto" hangingPunct="1">
              <a:spcAft>
                <a:spcPts val="0"/>
              </a:spcAft>
              <a:defRPr/>
            </a:pPr>
            <a:r>
              <a:rPr lang="en-US" b="1" dirty="0" smtClean="0">
                <a:latin typeface="Arial" charset="0"/>
                <a:ea typeface="+mj-ea"/>
                <a:cs typeface="+mj-cs"/>
              </a:rPr>
              <a:t>STAF</a:t>
            </a:r>
          </a:p>
        </p:txBody>
      </p:sp>
      <p:sp>
        <p:nvSpPr>
          <p:cNvPr id="144386" name="Rectangle 3"/>
          <p:cNvSpPr>
            <a:spLocks noGrp="1" noChangeArrowheads="1"/>
          </p:cNvSpPr>
          <p:nvPr>
            <p:ph idx="1"/>
          </p:nvPr>
        </p:nvSpPr>
        <p:spPr/>
        <p:txBody>
          <a:bodyPr/>
          <a:lstStyle/>
          <a:p>
            <a:pPr eaLnBrk="1" hangingPunct="1"/>
            <a:r>
              <a:rPr lang="en-US">
                <a:latin typeface="Arial" charset="0"/>
              </a:rPr>
              <a:t>The Software Testing Automation Framework (STAF) is an open source, multi-platform, multi-language framework designed around the idea of reusable components, called services (such as process invocation, resource management, logging, and monitoring). </a:t>
            </a:r>
          </a:p>
          <a:p>
            <a:pPr eaLnBrk="1" hangingPunct="1"/>
            <a:r>
              <a:rPr lang="en-US">
                <a:latin typeface="Arial" charset="0"/>
              </a:rPr>
              <a:t>http://staf.sourceforge.net/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fontAlgn="auto" hangingPunct="1">
              <a:spcAft>
                <a:spcPts val="0"/>
              </a:spcAft>
              <a:defRPr/>
            </a:pPr>
            <a:r>
              <a:rPr lang="en-US" b="1" dirty="0" smtClean="0">
                <a:latin typeface="Arial" charset="0"/>
                <a:ea typeface="+mj-ea"/>
                <a:cs typeface="+mj-cs"/>
              </a:rPr>
              <a:t>STAF Overview</a:t>
            </a:r>
          </a:p>
        </p:txBody>
      </p:sp>
      <p:sp>
        <p:nvSpPr>
          <p:cNvPr id="146434" name="Rectangle 3"/>
          <p:cNvSpPr>
            <a:spLocks noGrp="1" noChangeArrowheads="1"/>
          </p:cNvSpPr>
          <p:nvPr>
            <p:ph idx="1"/>
          </p:nvPr>
        </p:nvSpPr>
        <p:spPr/>
        <p:txBody>
          <a:bodyPr/>
          <a:lstStyle/>
          <a:p>
            <a:pPr eaLnBrk="1" hangingPunct="1"/>
            <a:r>
              <a:rPr lang="en-US">
                <a:latin typeface="Arial" charset="0"/>
              </a:rPr>
              <a:t>This is simply an overview of this environment framework.</a:t>
            </a:r>
          </a:p>
          <a:p>
            <a:pPr lvl="1" eaLnBrk="1" hangingPunct="1"/>
            <a:r>
              <a:rPr lang="en-US">
                <a:latin typeface="Arial" charset="0"/>
              </a:rPr>
              <a:t>You can see full documentation at http://staf.sourceforge.net/</a:t>
            </a:r>
          </a:p>
          <a:p>
            <a:pPr eaLnBrk="1" hangingPunct="1"/>
            <a:endParaRPr lang="en-US">
              <a:latin typeface="Arial" charset="0"/>
            </a:endParaRPr>
          </a:p>
        </p:txBody>
      </p:sp>
      <p:pic>
        <p:nvPicPr>
          <p:cNvPr id="146435" name="Picture 4" descr="Z:\randallrice On My Mac\Pictures\STAF tests_in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048000"/>
            <a:ext cx="57483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42925" y="438150"/>
            <a:ext cx="7772400" cy="1143000"/>
          </a:xfrm>
        </p:spPr>
        <p:txBody>
          <a:bodyPr/>
          <a:lstStyle/>
          <a:p>
            <a:pPr eaLnBrk="1" fontAlgn="auto" hangingPunct="1">
              <a:spcAft>
                <a:spcPts val="0"/>
              </a:spcAft>
              <a:defRPr/>
            </a:pPr>
            <a:r>
              <a:rPr lang="en-US" b="1" dirty="0" smtClean="0">
                <a:latin typeface="Arial" charset="0"/>
                <a:ea typeface="+mj-ea"/>
                <a:cs typeface="+mj-cs"/>
              </a:rPr>
              <a:t>STAF Overview (2)</a:t>
            </a:r>
          </a:p>
        </p:txBody>
      </p:sp>
      <p:sp>
        <p:nvSpPr>
          <p:cNvPr id="148482" name="Rectangle 3"/>
          <p:cNvSpPr>
            <a:spLocks noGrp="1" noChangeArrowheads="1"/>
          </p:cNvSpPr>
          <p:nvPr>
            <p:ph idx="1"/>
          </p:nvPr>
        </p:nvSpPr>
        <p:spPr>
          <a:xfrm>
            <a:off x="685800" y="1752600"/>
            <a:ext cx="7772400" cy="4114800"/>
          </a:xfrm>
        </p:spPr>
        <p:txBody>
          <a:bodyPr/>
          <a:lstStyle/>
          <a:p>
            <a:pPr eaLnBrk="1" hangingPunct="1">
              <a:lnSpc>
                <a:spcPct val="90000"/>
              </a:lnSpc>
              <a:buClr>
                <a:schemeClr val="accent1"/>
              </a:buClr>
            </a:pPr>
            <a:r>
              <a:rPr lang="en-US">
                <a:latin typeface="Arial" charset="0"/>
              </a:rPr>
              <a:t>Peer-to-peer pluggable framework geared towards test automation</a:t>
            </a:r>
          </a:p>
          <a:p>
            <a:pPr eaLnBrk="1" hangingPunct="1">
              <a:lnSpc>
                <a:spcPct val="90000"/>
              </a:lnSpc>
              <a:buClr>
                <a:schemeClr val="accent1"/>
              </a:buClr>
            </a:pPr>
            <a:r>
              <a:rPr lang="en-US">
                <a:latin typeface="Arial" charset="0"/>
              </a:rPr>
              <a:t>History</a:t>
            </a:r>
          </a:p>
          <a:p>
            <a:pPr lvl="1" eaLnBrk="1" hangingPunct="1">
              <a:lnSpc>
                <a:spcPct val="90000"/>
              </a:lnSpc>
              <a:buClr>
                <a:schemeClr val="accent1"/>
              </a:buClr>
            </a:pPr>
            <a:r>
              <a:rPr lang="en-US">
                <a:latin typeface="Arial" charset="0"/>
              </a:rPr>
              <a:t>Created at IBM Austin in 1998</a:t>
            </a:r>
          </a:p>
          <a:p>
            <a:pPr lvl="1" eaLnBrk="1" hangingPunct="1">
              <a:lnSpc>
                <a:spcPct val="90000"/>
              </a:lnSpc>
              <a:buClr>
                <a:schemeClr val="accent1"/>
              </a:buClr>
            </a:pPr>
            <a:r>
              <a:rPr lang="en-US">
                <a:latin typeface="Arial" charset="0"/>
              </a:rPr>
              <a:t>Corporate funded (via QSE) since 1999</a:t>
            </a:r>
          </a:p>
          <a:p>
            <a:pPr lvl="1" eaLnBrk="1" hangingPunct="1">
              <a:lnSpc>
                <a:spcPct val="90000"/>
              </a:lnSpc>
              <a:buClr>
                <a:schemeClr val="accent1"/>
              </a:buClr>
            </a:pPr>
            <a:r>
              <a:rPr lang="en-US">
                <a:latin typeface="Arial" charset="0"/>
              </a:rPr>
              <a:t>Open-sourced (on SourceForge) in 2001</a:t>
            </a:r>
          </a:p>
          <a:p>
            <a:pPr lvl="1" eaLnBrk="1" hangingPunct="1">
              <a:lnSpc>
                <a:spcPct val="90000"/>
              </a:lnSpc>
              <a:buClr>
                <a:schemeClr val="accent1"/>
              </a:buClr>
            </a:pPr>
            <a:r>
              <a:rPr lang="en-US">
                <a:latin typeface="Arial" charset="0"/>
              </a:rPr>
              <a:t>Licensed under the Eclipse Public License (EPL) V1.0</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fontAlgn="auto" hangingPunct="1">
              <a:spcAft>
                <a:spcPts val="0"/>
              </a:spcAft>
              <a:buClr>
                <a:schemeClr val="accent1"/>
              </a:buClr>
              <a:defRPr/>
            </a:pPr>
            <a:r>
              <a:rPr lang="en-US" b="1" dirty="0" smtClean="0">
                <a:latin typeface="Arial" charset="0"/>
                <a:ea typeface="+mj-ea"/>
                <a:cs typeface="+mj-cs"/>
              </a:rPr>
              <a:t>STAF Overview (3)</a:t>
            </a:r>
          </a:p>
        </p:txBody>
      </p:sp>
      <p:sp>
        <p:nvSpPr>
          <p:cNvPr id="150530" name="Rectangle 3"/>
          <p:cNvSpPr>
            <a:spLocks noGrp="1" noChangeArrowheads="1"/>
          </p:cNvSpPr>
          <p:nvPr>
            <p:ph idx="1"/>
          </p:nvPr>
        </p:nvSpPr>
        <p:spPr/>
        <p:txBody>
          <a:bodyPr/>
          <a:lstStyle/>
          <a:p>
            <a:pPr eaLnBrk="1" hangingPunct="1">
              <a:buClr>
                <a:schemeClr val="accent1"/>
              </a:buClr>
            </a:pPr>
            <a:r>
              <a:rPr lang="en-US">
                <a:latin typeface="Arial" charset="0"/>
              </a:rPr>
              <a:t>User Community</a:t>
            </a:r>
          </a:p>
          <a:p>
            <a:pPr lvl="1" eaLnBrk="1" hangingPunct="1">
              <a:buClr>
                <a:schemeClr val="accent1"/>
              </a:buClr>
            </a:pPr>
            <a:r>
              <a:rPr lang="en-US">
                <a:latin typeface="Arial" charset="0"/>
              </a:rPr>
              <a:t>240+ IBM teams (world-wide)</a:t>
            </a:r>
          </a:p>
          <a:p>
            <a:pPr lvl="1" eaLnBrk="1" hangingPunct="1">
              <a:buClr>
                <a:schemeClr val="accent1"/>
              </a:buClr>
            </a:pPr>
            <a:r>
              <a:rPr lang="en-US">
                <a:latin typeface="Arial" charset="0"/>
              </a:rPr>
              <a:t>220+ external companies</a:t>
            </a:r>
          </a:p>
          <a:p>
            <a:pPr lvl="1" eaLnBrk="1" hangingPunct="1">
              <a:buClr>
                <a:schemeClr val="accent1"/>
              </a:buClr>
            </a:pPr>
            <a:r>
              <a:rPr lang="en-US">
                <a:latin typeface="Arial" charset="0"/>
              </a:rPr>
              <a:t>280k+ downloads of STAF and associated plug-ins since 4Q/2001</a:t>
            </a:r>
          </a:p>
          <a:p>
            <a:pPr lvl="1" eaLnBrk="1" hangingPunct="1">
              <a:buClr>
                <a:schemeClr val="accent1"/>
              </a:buClr>
            </a:pPr>
            <a:r>
              <a:rPr lang="en-US">
                <a:latin typeface="Arial" charset="0"/>
              </a:rPr>
              <a:t>Consistently ranked as one of the Top 50 projects on SourceForge.net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fontAlgn="auto" hangingPunct="1">
              <a:spcAft>
                <a:spcPts val="0"/>
              </a:spcAft>
              <a:defRPr/>
            </a:pPr>
            <a:r>
              <a:rPr lang="en-US" b="1" dirty="0">
                <a:latin typeface="Tahoma"/>
                <a:cs typeface="Tahoma"/>
              </a:rPr>
              <a:t>Tool Types We Will Cover</a:t>
            </a:r>
          </a:p>
        </p:txBody>
      </p:sp>
      <p:sp>
        <p:nvSpPr>
          <p:cNvPr id="21506" name="Rectangle 3"/>
          <p:cNvSpPr>
            <a:spLocks noGrp="1" noChangeArrowheads="1"/>
          </p:cNvSpPr>
          <p:nvPr>
            <p:ph idx="1"/>
          </p:nvPr>
        </p:nvSpPr>
        <p:spPr>
          <a:xfrm>
            <a:off x="609600" y="1905000"/>
            <a:ext cx="7772400" cy="4114800"/>
          </a:xfrm>
        </p:spPr>
        <p:txBody>
          <a:bodyPr rtlCol="0">
            <a:normAutofit fontScale="92500" lnSpcReduction="20000"/>
          </a:bodyPr>
          <a:lstStyle/>
          <a:p>
            <a:pPr eaLnBrk="1" fontAlgn="auto" hangingPunct="1">
              <a:buFont typeface="Arial"/>
              <a:buChar char="•"/>
              <a:defRPr/>
            </a:pPr>
            <a:r>
              <a:rPr lang="en-US" sz="2400" dirty="0">
                <a:latin typeface="Tahoma" charset="0"/>
              </a:rPr>
              <a:t>Test Design</a:t>
            </a:r>
          </a:p>
          <a:p>
            <a:pPr eaLnBrk="1" fontAlgn="auto" hangingPunct="1">
              <a:buFont typeface="Arial"/>
              <a:buChar char="•"/>
              <a:defRPr/>
            </a:pPr>
            <a:r>
              <a:rPr lang="en-US" sz="2400" dirty="0">
                <a:latin typeface="Tahoma" charset="0"/>
              </a:rPr>
              <a:t>Test Execution</a:t>
            </a:r>
          </a:p>
          <a:p>
            <a:pPr eaLnBrk="1" fontAlgn="auto" hangingPunct="1">
              <a:buFont typeface="Arial"/>
              <a:buChar char="•"/>
              <a:defRPr/>
            </a:pPr>
            <a:r>
              <a:rPr lang="en-US" sz="2400" dirty="0">
                <a:latin typeface="Tahoma" charset="0"/>
              </a:rPr>
              <a:t>Test Frameworks</a:t>
            </a:r>
          </a:p>
          <a:p>
            <a:pPr eaLnBrk="1" fontAlgn="auto" hangingPunct="1">
              <a:buFont typeface="Arial"/>
              <a:buChar char="•"/>
              <a:defRPr/>
            </a:pPr>
            <a:r>
              <a:rPr lang="en-US" sz="2400" dirty="0">
                <a:latin typeface="Tahoma" charset="0"/>
              </a:rPr>
              <a:t>Performance Testing and Monitoring</a:t>
            </a:r>
          </a:p>
          <a:p>
            <a:pPr eaLnBrk="1" fontAlgn="auto" hangingPunct="1">
              <a:buFont typeface="Arial"/>
              <a:buChar char="•"/>
              <a:defRPr/>
            </a:pPr>
            <a:r>
              <a:rPr lang="en-US" sz="2400" dirty="0">
                <a:latin typeface="Tahoma" charset="0"/>
              </a:rPr>
              <a:t>Test Management</a:t>
            </a:r>
          </a:p>
          <a:p>
            <a:pPr eaLnBrk="1" fontAlgn="auto" hangingPunct="1">
              <a:buFont typeface="Arial"/>
              <a:buChar char="•"/>
              <a:defRPr/>
            </a:pPr>
            <a:r>
              <a:rPr lang="en-US" sz="2400" dirty="0">
                <a:latin typeface="Tahoma" charset="0"/>
              </a:rPr>
              <a:t>Test Data</a:t>
            </a:r>
          </a:p>
          <a:p>
            <a:pPr eaLnBrk="1" fontAlgn="auto" hangingPunct="1">
              <a:buFont typeface="Arial"/>
              <a:buChar char="•"/>
              <a:defRPr/>
            </a:pPr>
            <a:r>
              <a:rPr lang="en-US" sz="2400" dirty="0">
                <a:latin typeface="Tahoma" charset="0"/>
              </a:rPr>
              <a:t>Test Evaluation</a:t>
            </a:r>
          </a:p>
          <a:p>
            <a:pPr eaLnBrk="1" fontAlgn="auto" hangingPunct="1">
              <a:buFont typeface="Arial"/>
              <a:buChar char="•"/>
              <a:defRPr/>
            </a:pPr>
            <a:r>
              <a:rPr lang="en-US" sz="2400" dirty="0">
                <a:latin typeface="Tahoma" charset="0"/>
              </a:rPr>
              <a:t>Defect Tracking</a:t>
            </a:r>
          </a:p>
          <a:p>
            <a:pPr eaLnBrk="1" fontAlgn="auto" hangingPunct="1">
              <a:buFont typeface="Arial"/>
              <a:buChar char="•"/>
              <a:defRPr/>
            </a:pPr>
            <a:r>
              <a:rPr lang="en-US" sz="2400" dirty="0">
                <a:latin typeface="Tahoma" charset="0"/>
              </a:rPr>
              <a:t>Special Applications – SOA, Load testing, Web testing</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fontAlgn="auto" hangingPunct="1">
              <a:spcAft>
                <a:spcPts val="0"/>
              </a:spcAft>
              <a:defRPr/>
            </a:pPr>
            <a:r>
              <a:rPr lang="en-US" b="1" dirty="0" smtClean="0">
                <a:latin typeface="Arial" charset="0"/>
                <a:ea typeface="+mj-ea"/>
                <a:cs typeface="+mj-cs"/>
              </a:rPr>
              <a:t>STAF Overview (4)</a:t>
            </a:r>
          </a:p>
        </p:txBody>
      </p:sp>
      <p:sp>
        <p:nvSpPr>
          <p:cNvPr id="152578" name="Rectangle 3"/>
          <p:cNvSpPr>
            <a:spLocks noGrp="1" noChangeArrowheads="1"/>
          </p:cNvSpPr>
          <p:nvPr>
            <p:ph idx="1"/>
          </p:nvPr>
        </p:nvSpPr>
        <p:spPr>
          <a:xfrm>
            <a:off x="533400" y="1905000"/>
            <a:ext cx="7772400" cy="4114800"/>
          </a:xfrm>
        </p:spPr>
        <p:txBody>
          <a:bodyPr/>
          <a:lstStyle/>
          <a:p>
            <a:pPr eaLnBrk="1" hangingPunct="1"/>
            <a:r>
              <a:rPr lang="en-US">
                <a:solidFill>
                  <a:srgbClr val="000000"/>
                </a:solidFill>
                <a:latin typeface="Arial" charset="0"/>
              </a:rPr>
              <a:t>An open source automation framework</a:t>
            </a:r>
          </a:p>
          <a:p>
            <a:pPr eaLnBrk="1" hangingPunct="1"/>
            <a:r>
              <a:rPr lang="en-US">
                <a:solidFill>
                  <a:srgbClr val="000000"/>
                </a:solidFill>
                <a:latin typeface="Arial" charset="0"/>
              </a:rPr>
              <a:t>A remote test agent to control tests on multiple machines</a:t>
            </a:r>
          </a:p>
          <a:p>
            <a:pPr eaLnBrk="1" hangingPunct="1"/>
            <a:r>
              <a:rPr lang="en-US">
                <a:solidFill>
                  <a:srgbClr val="000000"/>
                </a:solidFill>
                <a:latin typeface="Arial" charset="0"/>
              </a:rPr>
              <a:t>Designed around the idea of reusable components, called services</a:t>
            </a:r>
          </a:p>
          <a:p>
            <a:pPr eaLnBrk="1" hangingPunct="1"/>
            <a:r>
              <a:rPr lang="en-US">
                <a:solidFill>
                  <a:srgbClr val="000000"/>
                </a:solidFill>
                <a:latin typeface="Arial" charset="0"/>
              </a:rPr>
              <a:t>Developed by IBM, made open source because of their use in Linux testing</a:t>
            </a:r>
            <a:endParaRPr lang="en-US">
              <a:latin typeface="Arial"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fontAlgn="auto" hangingPunct="1">
              <a:spcAft>
                <a:spcPts val="0"/>
              </a:spcAft>
              <a:defRPr/>
            </a:pPr>
            <a:r>
              <a:rPr lang="en-US" b="1" dirty="0" smtClean="0">
                <a:latin typeface="Arial" charset="0"/>
                <a:ea typeface="+mj-ea"/>
                <a:cs typeface="+mj-cs"/>
              </a:rPr>
              <a:t>STAF Overview (5)</a:t>
            </a:r>
          </a:p>
        </p:txBody>
      </p:sp>
      <p:sp>
        <p:nvSpPr>
          <p:cNvPr id="154626" name="Rectangle 3"/>
          <p:cNvSpPr>
            <a:spLocks noGrp="1" noChangeArrowheads="1"/>
          </p:cNvSpPr>
          <p:nvPr>
            <p:ph idx="1"/>
          </p:nvPr>
        </p:nvSpPr>
        <p:spPr/>
        <p:txBody>
          <a:bodyPr/>
          <a:lstStyle/>
          <a:p>
            <a:pPr eaLnBrk="1" hangingPunct="1"/>
            <a:r>
              <a:rPr lang="en-US">
                <a:solidFill>
                  <a:srgbClr val="000000"/>
                </a:solidFill>
                <a:latin typeface="Arial" charset="0"/>
              </a:rPr>
              <a:t>Runs as a daemon process, called STAFProc, on each system</a:t>
            </a:r>
          </a:p>
          <a:p>
            <a:pPr eaLnBrk="1" hangingPunct="1"/>
            <a:r>
              <a:rPr lang="en-US">
                <a:solidFill>
                  <a:srgbClr val="000000"/>
                </a:solidFill>
                <a:latin typeface="Arial" charset="0"/>
              </a:rPr>
              <a:t>Operates in a peer-to-peer environment; in other words, there is no client-server hierarchy.</a:t>
            </a:r>
            <a:endParaRPr lang="en-US">
              <a:latin typeface="Arial"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685800" y="1524000"/>
            <a:ext cx="7483475" cy="92392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marL="230188" indent="-230188" defTabSz="820738">
              <a:defRPr sz="2400">
                <a:solidFill>
                  <a:schemeClr val="tx1"/>
                </a:solidFill>
                <a:latin typeface="Times New Roman" charset="0"/>
                <a:ea typeface="ＭＳ Ｐゴシック" charset="0"/>
              </a:defRPr>
            </a:lvl1pPr>
            <a:lvl2pPr marL="411163" defTabSz="820738">
              <a:defRPr sz="2400">
                <a:solidFill>
                  <a:schemeClr val="tx1"/>
                </a:solidFill>
                <a:latin typeface="Times New Roman" charset="0"/>
                <a:ea typeface="ＭＳ Ｐゴシック" charset="0"/>
              </a:defRPr>
            </a:lvl2pPr>
            <a:lvl3pPr marL="820738" defTabSz="820738">
              <a:defRPr sz="2400">
                <a:solidFill>
                  <a:schemeClr val="tx1"/>
                </a:solidFill>
                <a:latin typeface="Times New Roman" charset="0"/>
                <a:ea typeface="ＭＳ Ｐゴシック" charset="0"/>
              </a:defRPr>
            </a:lvl3pPr>
            <a:lvl4pPr marL="1231900" defTabSz="820738">
              <a:defRPr sz="2400">
                <a:solidFill>
                  <a:schemeClr val="tx1"/>
                </a:solidFill>
                <a:latin typeface="Times New Roman" charset="0"/>
                <a:ea typeface="ＭＳ Ｐゴシック" charset="0"/>
              </a:defRPr>
            </a:lvl4pPr>
            <a:lvl5pPr marL="1641475" defTabSz="820738">
              <a:defRPr sz="2400">
                <a:solidFill>
                  <a:schemeClr val="tx1"/>
                </a:solidFill>
                <a:latin typeface="Times New Roman" charset="0"/>
                <a:ea typeface="ＭＳ Ｐゴシック" charset="0"/>
              </a:defRPr>
            </a:lvl5pPr>
            <a:lvl6pPr marL="2098675" defTabSz="820738" fontAlgn="base">
              <a:spcBef>
                <a:spcPct val="0"/>
              </a:spcBef>
              <a:spcAft>
                <a:spcPct val="0"/>
              </a:spcAft>
              <a:defRPr sz="2400">
                <a:solidFill>
                  <a:schemeClr val="tx1"/>
                </a:solidFill>
                <a:latin typeface="Times New Roman" charset="0"/>
                <a:ea typeface="ＭＳ Ｐゴシック" charset="0"/>
              </a:defRPr>
            </a:lvl6pPr>
            <a:lvl7pPr marL="2555875" defTabSz="820738" fontAlgn="base">
              <a:spcBef>
                <a:spcPct val="0"/>
              </a:spcBef>
              <a:spcAft>
                <a:spcPct val="0"/>
              </a:spcAft>
              <a:defRPr sz="2400">
                <a:solidFill>
                  <a:schemeClr val="tx1"/>
                </a:solidFill>
                <a:latin typeface="Times New Roman" charset="0"/>
                <a:ea typeface="ＭＳ Ｐゴシック" charset="0"/>
              </a:defRPr>
            </a:lvl7pPr>
            <a:lvl8pPr marL="3013075" defTabSz="820738" fontAlgn="base">
              <a:spcBef>
                <a:spcPct val="0"/>
              </a:spcBef>
              <a:spcAft>
                <a:spcPct val="0"/>
              </a:spcAft>
              <a:defRPr sz="2400">
                <a:solidFill>
                  <a:schemeClr val="tx1"/>
                </a:solidFill>
                <a:latin typeface="Times New Roman" charset="0"/>
                <a:ea typeface="ＭＳ Ｐゴシック" charset="0"/>
              </a:defRPr>
            </a:lvl8pPr>
            <a:lvl9pPr marL="3470275" defTabSz="820738" fontAlgn="base">
              <a:spcBef>
                <a:spcPct val="0"/>
              </a:spcBef>
              <a:spcAft>
                <a:spcPct val="0"/>
              </a:spcAft>
              <a:defRPr sz="2400">
                <a:solidFill>
                  <a:schemeClr val="tx1"/>
                </a:solidFill>
                <a:latin typeface="Times New Roman" charset="0"/>
                <a:ea typeface="ＭＳ Ｐゴシック" charset="0"/>
              </a:defRPr>
            </a:lvl9pPr>
          </a:lstStyle>
          <a:p>
            <a:pPr eaLnBrk="0" hangingPunct="0">
              <a:spcAft>
                <a:spcPct val="15000"/>
              </a:spcAft>
              <a:buClr>
                <a:schemeClr val="tx1"/>
              </a:buClr>
              <a:buSzPct val="100000"/>
              <a:buFontTx/>
              <a:buChar char="•"/>
              <a:defRPr/>
            </a:pPr>
            <a:r>
              <a:rPr lang="en-US" sz="2000" dirty="0" smtClean="0">
                <a:latin typeface="Arial" charset="0"/>
                <a:cs typeface="+mn-cs"/>
              </a:rPr>
              <a:t>STAF operates in a peer-to-peer environment; in other words, there is no client-server hierarchy among machines running STAF</a:t>
            </a:r>
          </a:p>
        </p:txBody>
      </p:sp>
      <p:pic>
        <p:nvPicPr>
          <p:cNvPr id="15667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200400"/>
            <a:ext cx="620712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p:cNvSpPr>
            <a:spLocks noGrp="1" noChangeArrowheads="1"/>
          </p:cNvSpPr>
          <p:nvPr>
            <p:ph type="title" idx="4294967295"/>
          </p:nvPr>
        </p:nvSpPr>
        <p:spPr>
          <a:xfrm>
            <a:off x="457200" y="685800"/>
            <a:ext cx="8245475" cy="498475"/>
          </a:xfrm>
        </p:spPr>
        <p:txBody>
          <a:bodyPr>
            <a:normAutofit fontScale="90000"/>
          </a:bodyPr>
          <a:lstStyle/>
          <a:p>
            <a:pPr eaLnBrk="1" fontAlgn="auto" hangingPunct="1">
              <a:spcAft>
                <a:spcPts val="0"/>
              </a:spcAft>
              <a:defRPr/>
            </a:pPr>
            <a:r>
              <a:rPr lang="en-US" b="1" dirty="0" smtClean="0">
                <a:latin typeface="Arial" charset="0"/>
                <a:ea typeface="+mj-ea"/>
                <a:cs typeface="+mj-cs"/>
              </a:rPr>
              <a:t>STAF Overview (6)</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fontAlgn="auto" hangingPunct="1">
              <a:spcAft>
                <a:spcPts val="0"/>
              </a:spcAft>
              <a:defRPr/>
            </a:pPr>
            <a:r>
              <a:rPr lang="en-US" b="1" dirty="0" smtClean="0">
                <a:latin typeface="Arial" charset="0"/>
                <a:ea typeface="+mj-ea"/>
                <a:cs typeface="+mj-cs"/>
              </a:rPr>
              <a:t>STAF Objectives</a:t>
            </a:r>
          </a:p>
        </p:txBody>
      </p:sp>
      <p:sp>
        <p:nvSpPr>
          <p:cNvPr id="158722" name="Rectangle 3"/>
          <p:cNvSpPr>
            <a:spLocks noGrp="1" noChangeArrowheads="1"/>
          </p:cNvSpPr>
          <p:nvPr>
            <p:ph idx="1"/>
          </p:nvPr>
        </p:nvSpPr>
        <p:spPr>
          <a:xfrm>
            <a:off x="457200" y="1905000"/>
            <a:ext cx="7772400" cy="4114800"/>
          </a:xfrm>
        </p:spPr>
        <p:txBody>
          <a:bodyPr/>
          <a:lstStyle/>
          <a:p>
            <a:pPr eaLnBrk="1" hangingPunct="1"/>
            <a:r>
              <a:rPr lang="en-US">
                <a:latin typeface="Arial" charset="0"/>
              </a:rPr>
              <a:t>STAF was designed with the following objectives in mind:</a:t>
            </a:r>
          </a:p>
          <a:p>
            <a:pPr lvl="1" eaLnBrk="1" hangingPunct="1"/>
            <a:r>
              <a:rPr lang="en-US">
                <a:latin typeface="Arial" charset="0"/>
              </a:rPr>
              <a:t>Minimum machine requirements - This is both a hardware and a software statement.</a:t>
            </a:r>
          </a:p>
          <a:p>
            <a:pPr lvl="1" eaLnBrk="1" hangingPunct="1"/>
            <a:r>
              <a:rPr lang="en-US">
                <a:latin typeface="Arial" charset="0"/>
              </a:rPr>
              <a:t>Easily useable from a variety of languages, such as Java, C/C++, Rexx, Perl, and Tcl, or from a shell (command) prompt.</a:t>
            </a:r>
          </a:p>
          <a:p>
            <a:pPr lvl="1" eaLnBrk="1" hangingPunct="1"/>
            <a:r>
              <a:rPr lang="en-US">
                <a:latin typeface="Arial" charset="0"/>
              </a:rPr>
              <a:t>Easily extendable - This means that it should be easy to create other services to plug into STAF. </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fontAlgn="auto" hangingPunct="1">
              <a:spcAft>
                <a:spcPts val="0"/>
              </a:spcAft>
              <a:defRPr/>
            </a:pPr>
            <a:r>
              <a:rPr lang="en-US" b="1" dirty="0" smtClean="0">
                <a:latin typeface="Arial" charset="0"/>
                <a:ea typeface="+mj-ea"/>
                <a:cs typeface="+mj-cs"/>
              </a:rPr>
              <a:t>STAF Objectives (2)</a:t>
            </a:r>
          </a:p>
        </p:txBody>
      </p:sp>
      <p:sp>
        <p:nvSpPr>
          <p:cNvPr id="160770" name="Rectangle 3"/>
          <p:cNvSpPr>
            <a:spLocks noGrp="1" noChangeArrowheads="1"/>
          </p:cNvSpPr>
          <p:nvPr>
            <p:ph idx="1"/>
          </p:nvPr>
        </p:nvSpPr>
        <p:spPr/>
        <p:txBody>
          <a:bodyPr/>
          <a:lstStyle/>
          <a:p>
            <a:pPr eaLnBrk="1" hangingPunct="1"/>
            <a:r>
              <a:rPr lang="en-US">
                <a:latin typeface="Arial" charset="0"/>
              </a:rPr>
              <a:t>To make it easier to create automated test cases and workloads.</a:t>
            </a:r>
          </a:p>
          <a:p>
            <a:pPr eaLnBrk="1" hangingPunct="1"/>
            <a:r>
              <a:rPr lang="en-US">
                <a:latin typeface="Arial" charset="0"/>
              </a:rPr>
              <a:t>To increase the efficiency, productivity, and quality of your testing by improving your level of automation and reuse in individual test cases as well as the overall test environment.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152400"/>
            <a:ext cx="7391400" cy="1143000"/>
          </a:xfrm>
        </p:spPr>
        <p:txBody>
          <a:bodyPr/>
          <a:lstStyle/>
          <a:p>
            <a:pPr eaLnBrk="1" fontAlgn="auto" hangingPunct="1">
              <a:spcAft>
                <a:spcPts val="0"/>
              </a:spcAft>
              <a:defRPr/>
            </a:pPr>
            <a:r>
              <a:rPr lang="en-US" b="1" dirty="0" smtClean="0">
                <a:latin typeface="Arial" charset="0"/>
                <a:ea typeface="+mj-ea"/>
                <a:cs typeface="+mj-cs"/>
              </a:rPr>
              <a:t>STAF as Automation Toolkit</a:t>
            </a:r>
          </a:p>
        </p:txBody>
      </p:sp>
      <p:sp>
        <p:nvSpPr>
          <p:cNvPr id="162818" name="Rectangle 3"/>
          <p:cNvSpPr>
            <a:spLocks noGrp="1" noChangeArrowheads="1"/>
          </p:cNvSpPr>
          <p:nvPr>
            <p:ph idx="1"/>
          </p:nvPr>
        </p:nvSpPr>
        <p:spPr>
          <a:xfrm>
            <a:off x="533400" y="1600200"/>
            <a:ext cx="7772400" cy="4114800"/>
          </a:xfrm>
        </p:spPr>
        <p:txBody>
          <a:bodyPr/>
          <a:lstStyle/>
          <a:p>
            <a:pPr eaLnBrk="1" hangingPunct="1">
              <a:lnSpc>
                <a:spcPct val="90000"/>
              </a:lnSpc>
              <a:spcBef>
                <a:spcPct val="0"/>
              </a:spcBef>
              <a:buClr>
                <a:schemeClr val="tx1"/>
              </a:buClr>
              <a:buSzPct val="110000"/>
              <a:buFont typeface="Wingdings" charset="0"/>
              <a:buChar char="§"/>
            </a:pPr>
            <a:r>
              <a:rPr lang="en-US">
                <a:latin typeface="Arial" charset="0"/>
                <a:cs typeface="Arial" charset="0"/>
              </a:rPr>
              <a:t>STAF is quick and easy to get started with</a:t>
            </a:r>
          </a:p>
          <a:p>
            <a:pPr lvl="1" eaLnBrk="1" hangingPunct="1">
              <a:lnSpc>
                <a:spcPct val="90000"/>
              </a:lnSpc>
              <a:spcBef>
                <a:spcPct val="0"/>
              </a:spcBef>
              <a:buClr>
                <a:schemeClr val="tx1"/>
              </a:buClr>
              <a:buSzPct val="110000"/>
              <a:buFontTx/>
              <a:buChar char="•"/>
            </a:pPr>
            <a:r>
              <a:rPr lang="en-US">
                <a:latin typeface="Arial" charset="0"/>
                <a:cs typeface="Arial" charset="0"/>
              </a:rPr>
              <a:t>Takes less than 3 minutes to get running on most systems</a:t>
            </a:r>
          </a:p>
          <a:p>
            <a:pPr lvl="1" eaLnBrk="1" hangingPunct="1">
              <a:lnSpc>
                <a:spcPct val="90000"/>
              </a:lnSpc>
              <a:spcBef>
                <a:spcPct val="0"/>
              </a:spcBef>
              <a:buClr>
                <a:schemeClr val="tx1"/>
              </a:buClr>
              <a:buSzPct val="110000"/>
              <a:buFontTx/>
              <a:buChar char="•"/>
            </a:pPr>
            <a:endParaRPr lang="en-US">
              <a:latin typeface="Arial" charset="0"/>
              <a:cs typeface="Arial" charset="0"/>
            </a:endParaRPr>
          </a:p>
          <a:p>
            <a:pPr eaLnBrk="1" hangingPunct="1">
              <a:lnSpc>
                <a:spcPct val="90000"/>
              </a:lnSpc>
              <a:spcBef>
                <a:spcPct val="0"/>
              </a:spcBef>
              <a:buClr>
                <a:schemeClr val="tx1"/>
              </a:buClr>
              <a:buSzPct val="110000"/>
              <a:buFont typeface="Wingdings" charset="0"/>
              <a:buChar char="§"/>
            </a:pPr>
            <a:r>
              <a:rPr lang="en-US">
                <a:latin typeface="Arial" charset="0"/>
                <a:cs typeface="Arial" charset="0"/>
              </a:rPr>
              <a:t>STAF is very easy to use</a:t>
            </a:r>
          </a:p>
          <a:p>
            <a:pPr lvl="1" eaLnBrk="1" hangingPunct="1">
              <a:lnSpc>
                <a:spcPct val="90000"/>
              </a:lnSpc>
              <a:spcBef>
                <a:spcPct val="0"/>
              </a:spcBef>
              <a:buClr>
                <a:schemeClr val="tx1"/>
              </a:buClr>
              <a:buSzPct val="110000"/>
              <a:buFontTx/>
              <a:buChar char="•"/>
            </a:pPr>
            <a:r>
              <a:rPr lang="en-US">
                <a:latin typeface="Arial" charset="0"/>
                <a:cs typeface="Arial" charset="0"/>
              </a:rPr>
              <a:t>All services have built-in syntax help</a:t>
            </a:r>
          </a:p>
          <a:p>
            <a:pPr lvl="1" eaLnBrk="1" hangingPunct="1">
              <a:lnSpc>
                <a:spcPct val="90000"/>
              </a:lnSpc>
              <a:spcBef>
                <a:spcPct val="0"/>
              </a:spcBef>
              <a:buClr>
                <a:schemeClr val="tx1"/>
              </a:buClr>
              <a:buSzPct val="110000"/>
              <a:buFontTx/>
              <a:buChar char="•"/>
            </a:pPr>
            <a:r>
              <a:rPr lang="en-US">
                <a:latin typeface="Arial" charset="0"/>
                <a:cs typeface="Arial" charset="0"/>
              </a:rPr>
              <a:t>All services are available from the command line</a:t>
            </a:r>
          </a:p>
          <a:p>
            <a:pPr eaLnBrk="1" hangingPunct="1">
              <a:lnSpc>
                <a:spcPct val="90000"/>
              </a:lnSpc>
              <a:spcBef>
                <a:spcPct val="0"/>
              </a:spcBef>
              <a:buClr>
                <a:schemeClr val="tx1"/>
              </a:buClr>
              <a:buSzPct val="110000"/>
              <a:buFont typeface="Wingdings" charset="0"/>
              <a:buChar char="§"/>
            </a:pPr>
            <a:endParaRPr lang="en-US">
              <a:latin typeface="Arial" charset="0"/>
              <a:cs typeface="Arial" charset="0"/>
            </a:endParaRPr>
          </a:p>
          <a:p>
            <a:pPr eaLnBrk="1" hangingPunct="1">
              <a:lnSpc>
                <a:spcPct val="90000"/>
              </a:lnSpc>
              <a:spcBef>
                <a:spcPct val="0"/>
              </a:spcBef>
              <a:buClr>
                <a:schemeClr val="tx1"/>
              </a:buClr>
              <a:buSzPct val="110000"/>
              <a:buFont typeface="Wingdings" charset="0"/>
              <a:buChar char="§"/>
            </a:pPr>
            <a:r>
              <a:rPr lang="en-US">
                <a:latin typeface="Arial" charset="0"/>
                <a:cs typeface="Arial" charset="0"/>
              </a:rPr>
              <a:t>STAF provides many valuable built-in services</a:t>
            </a:r>
          </a:p>
          <a:p>
            <a:pPr lvl="1" eaLnBrk="1" hangingPunct="1">
              <a:lnSpc>
                <a:spcPct val="90000"/>
              </a:lnSpc>
              <a:spcBef>
                <a:spcPct val="0"/>
              </a:spcBef>
              <a:buClr>
                <a:schemeClr val="tx1"/>
              </a:buClr>
              <a:buSzPct val="110000"/>
              <a:buFontTx/>
              <a:buChar char="•"/>
            </a:pPr>
            <a:r>
              <a:rPr lang="en-US">
                <a:latin typeface="Arial" charset="0"/>
                <a:cs typeface="Arial" charset="0"/>
              </a:rPr>
              <a:t>Many more are available for download</a:t>
            </a:r>
          </a:p>
          <a:p>
            <a:pPr lvl="1" eaLnBrk="1" hangingPunct="1">
              <a:lnSpc>
                <a:spcPct val="90000"/>
              </a:lnSpc>
              <a:spcBef>
                <a:spcPct val="0"/>
              </a:spcBef>
              <a:buClr>
                <a:schemeClr val="tx1"/>
              </a:buClr>
              <a:buSzPct val="110000"/>
              <a:buFontTx/>
              <a:buChar char="•"/>
            </a:pPr>
            <a:r>
              <a:rPr lang="en-US">
                <a:latin typeface="Arial" charset="0"/>
                <a:cs typeface="Arial" charset="0"/>
              </a:rPr>
              <a:t>Writing your own services is very straightforward</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0"/>
            <a:ext cx="8058150" cy="1143000"/>
          </a:xfrm>
        </p:spPr>
        <p:txBody>
          <a:bodyPr/>
          <a:lstStyle/>
          <a:p>
            <a:pPr eaLnBrk="1" fontAlgn="auto" hangingPunct="1">
              <a:spcAft>
                <a:spcPts val="0"/>
              </a:spcAft>
              <a:defRPr/>
            </a:pPr>
            <a:r>
              <a:rPr lang="en-US" b="1" dirty="0" smtClean="0">
                <a:latin typeface="Arial" charset="0"/>
                <a:ea typeface="+mj-ea"/>
                <a:cs typeface="+mj-cs"/>
              </a:rPr>
              <a:t>STAF Supported Platforms</a:t>
            </a:r>
          </a:p>
        </p:txBody>
      </p:sp>
      <p:sp>
        <p:nvSpPr>
          <p:cNvPr id="155650" name="Rectangle 3"/>
          <p:cNvSpPr>
            <a:spLocks noGrp="1" noChangeArrowheads="1"/>
          </p:cNvSpPr>
          <p:nvPr>
            <p:ph idx="1"/>
          </p:nvPr>
        </p:nvSpPr>
        <p:spPr>
          <a:xfrm>
            <a:off x="714375" y="1352550"/>
            <a:ext cx="7772400" cy="4114800"/>
          </a:xfrm>
        </p:spPr>
        <p:txBody>
          <a:bodyPr rtlCol="0">
            <a:normAutofit fontScale="70000" lnSpcReduction="20000"/>
          </a:bodyPr>
          <a:lstStyle/>
          <a:p>
            <a:pPr eaLnBrk="1" fontAlgn="auto" hangingPunct="1">
              <a:lnSpc>
                <a:spcPct val="80000"/>
              </a:lnSpc>
              <a:spcBef>
                <a:spcPct val="0"/>
              </a:spcBef>
              <a:buClr>
                <a:schemeClr val="tx1"/>
              </a:buClr>
              <a:buFontTx/>
              <a:buChar char="•"/>
              <a:defRPr/>
            </a:pPr>
            <a:r>
              <a:rPr lang="en-US" sz="2800" dirty="0">
                <a:latin typeface="Arial" charset="0"/>
                <a:cs typeface="Arial" charset="0"/>
              </a:rPr>
              <a:t>STAF</a:t>
            </a:r>
            <a:r>
              <a:rPr lang="en-US" sz="2800" dirty="0">
                <a:solidFill>
                  <a:srgbClr val="7F7F7F"/>
                </a:solidFill>
                <a:latin typeface="Arial" charset="0"/>
                <a:cs typeface="Arial" charset="0"/>
              </a:rPr>
              <a:t> </a:t>
            </a:r>
            <a:r>
              <a:rPr lang="en-US" sz="2800" dirty="0">
                <a:latin typeface="Arial" charset="0"/>
                <a:cs typeface="Arial" charset="0"/>
              </a:rPr>
              <a:t>is</a:t>
            </a:r>
            <a:r>
              <a:rPr lang="en-US" sz="2800" dirty="0">
                <a:solidFill>
                  <a:srgbClr val="7F7F7F"/>
                </a:solidFill>
                <a:latin typeface="Arial" charset="0"/>
                <a:cs typeface="Arial" charset="0"/>
              </a:rPr>
              <a:t> </a:t>
            </a:r>
            <a:r>
              <a:rPr lang="en-US" sz="2800" dirty="0">
                <a:latin typeface="Arial" charset="0"/>
                <a:cs typeface="Arial" charset="0"/>
              </a:rPr>
              <a:t>available</a:t>
            </a:r>
            <a:r>
              <a:rPr lang="en-US" sz="2800" dirty="0">
                <a:solidFill>
                  <a:srgbClr val="7F7F7F"/>
                </a:solidFill>
                <a:latin typeface="Arial" charset="0"/>
                <a:cs typeface="Arial" charset="0"/>
              </a:rPr>
              <a:t> </a:t>
            </a:r>
            <a:r>
              <a:rPr lang="en-US" sz="2800" dirty="0">
                <a:latin typeface="Arial" charset="0"/>
                <a:cs typeface="Arial" charset="0"/>
              </a:rPr>
              <a:t>for</a:t>
            </a:r>
            <a:r>
              <a:rPr lang="en-US" sz="2800" dirty="0">
                <a:solidFill>
                  <a:srgbClr val="7F7F7F"/>
                </a:solidFill>
                <a:latin typeface="Arial" charset="0"/>
                <a:cs typeface="Arial" charset="0"/>
              </a:rPr>
              <a:t> </a:t>
            </a:r>
            <a:r>
              <a:rPr lang="en-US" sz="2800" dirty="0">
                <a:latin typeface="Arial" charset="0"/>
                <a:cs typeface="Arial" charset="0"/>
              </a:rPr>
              <a:t>the</a:t>
            </a:r>
            <a:r>
              <a:rPr lang="en-US" sz="2800" dirty="0">
                <a:solidFill>
                  <a:srgbClr val="7F7F7F"/>
                </a:solidFill>
                <a:latin typeface="Arial" charset="0"/>
                <a:cs typeface="Arial" charset="0"/>
              </a:rPr>
              <a:t> </a:t>
            </a:r>
            <a:r>
              <a:rPr lang="en-US" sz="2800" dirty="0">
                <a:latin typeface="Arial" charset="0"/>
                <a:cs typeface="Arial" charset="0"/>
              </a:rPr>
              <a:t>following</a:t>
            </a:r>
            <a:r>
              <a:rPr lang="en-US" sz="2800" dirty="0">
                <a:solidFill>
                  <a:srgbClr val="7F7F7F"/>
                </a:solidFill>
                <a:latin typeface="Arial" charset="0"/>
                <a:cs typeface="Arial" charset="0"/>
              </a:rPr>
              <a:t> </a:t>
            </a:r>
            <a:r>
              <a:rPr lang="en-US" sz="2800" dirty="0">
                <a:latin typeface="Arial" charset="0"/>
                <a:cs typeface="Arial" charset="0"/>
              </a:rPr>
              <a:t>platforms</a:t>
            </a:r>
          </a:p>
          <a:p>
            <a:pPr lvl="1" eaLnBrk="1" fontAlgn="auto" hangingPunct="1">
              <a:lnSpc>
                <a:spcPct val="110000"/>
              </a:lnSpc>
              <a:spcBef>
                <a:spcPct val="25000"/>
              </a:spcBef>
              <a:spcAft>
                <a:spcPct val="15000"/>
              </a:spcAft>
              <a:buClr>
                <a:schemeClr val="tx1"/>
              </a:buClr>
              <a:buFontTx/>
              <a:buChar char="•"/>
              <a:defRPr/>
            </a:pPr>
            <a:r>
              <a:rPr lang="pt-BR" sz="2400" dirty="0">
                <a:latin typeface="Arial" charset="0"/>
                <a:cs typeface="Arial" charset="0"/>
              </a:rPr>
              <a:t>Windows:</a:t>
            </a:r>
            <a:r>
              <a:rPr lang="pt-BR" sz="2400" dirty="0">
                <a:solidFill>
                  <a:srgbClr val="7F7F7F"/>
                </a:solidFill>
                <a:latin typeface="Arial" charset="0"/>
                <a:cs typeface="Arial" charset="0"/>
              </a:rPr>
              <a:t> </a:t>
            </a:r>
            <a:r>
              <a:rPr lang="pt-BR" sz="2400" dirty="0">
                <a:latin typeface="Arial" charset="0"/>
                <a:cs typeface="Arial" charset="0"/>
              </a:rPr>
              <a:t>2000,</a:t>
            </a:r>
            <a:r>
              <a:rPr lang="pt-BR" sz="2400" dirty="0">
                <a:solidFill>
                  <a:srgbClr val="7F7F7F"/>
                </a:solidFill>
                <a:latin typeface="Arial" charset="0"/>
                <a:cs typeface="Arial" charset="0"/>
              </a:rPr>
              <a:t> </a:t>
            </a:r>
            <a:r>
              <a:rPr lang="pt-BR" sz="2400" dirty="0">
                <a:latin typeface="Arial" charset="0"/>
                <a:cs typeface="Arial" charset="0"/>
              </a:rPr>
              <a:t>2003,</a:t>
            </a:r>
            <a:r>
              <a:rPr lang="pt-BR" sz="2400" dirty="0">
                <a:solidFill>
                  <a:srgbClr val="7F7F7F"/>
                </a:solidFill>
                <a:latin typeface="Arial" charset="0"/>
                <a:cs typeface="Arial" charset="0"/>
              </a:rPr>
              <a:t> </a:t>
            </a:r>
            <a:r>
              <a:rPr lang="pt-BR" sz="2400" dirty="0">
                <a:latin typeface="Arial" charset="0"/>
                <a:cs typeface="Arial" charset="0"/>
              </a:rPr>
              <a:t>XP,</a:t>
            </a:r>
            <a:r>
              <a:rPr lang="pt-BR" sz="2400" dirty="0">
                <a:solidFill>
                  <a:srgbClr val="7F7F7F"/>
                </a:solidFill>
                <a:latin typeface="Arial" charset="0"/>
                <a:cs typeface="Arial" charset="0"/>
              </a:rPr>
              <a:t> </a:t>
            </a:r>
            <a:r>
              <a:rPr lang="pt-BR" sz="2400" dirty="0">
                <a:latin typeface="Arial" charset="0"/>
                <a:cs typeface="Arial" charset="0"/>
              </a:rPr>
              <a:t>Vista,</a:t>
            </a:r>
            <a:r>
              <a:rPr lang="pt-BR" sz="2400" dirty="0">
                <a:solidFill>
                  <a:srgbClr val="7F7F7F"/>
                </a:solidFill>
                <a:latin typeface="Arial" charset="0"/>
                <a:cs typeface="Arial" charset="0"/>
              </a:rPr>
              <a:t> </a:t>
            </a:r>
            <a:r>
              <a:rPr lang="pt-BR" sz="2400" dirty="0">
                <a:latin typeface="Arial" charset="0"/>
                <a:cs typeface="Arial" charset="0"/>
              </a:rPr>
              <a:t>Server</a:t>
            </a:r>
            <a:r>
              <a:rPr lang="pt-BR" sz="2400" dirty="0">
                <a:solidFill>
                  <a:srgbClr val="7F7F7F"/>
                </a:solidFill>
                <a:latin typeface="Arial" charset="0"/>
                <a:cs typeface="Arial" charset="0"/>
              </a:rPr>
              <a:t> </a:t>
            </a:r>
            <a:r>
              <a:rPr lang="pt-BR" sz="2400" dirty="0">
                <a:latin typeface="Arial" charset="0"/>
                <a:cs typeface="Arial" charset="0"/>
              </a:rPr>
              <a:t>2008</a:t>
            </a:r>
            <a:r>
              <a:rPr lang="pt-BR" sz="2400" dirty="0">
                <a:solidFill>
                  <a:srgbClr val="7F7F7F"/>
                </a:solidFill>
                <a:latin typeface="Arial" charset="0"/>
                <a:cs typeface="Arial" charset="0"/>
              </a:rPr>
              <a:t> </a:t>
            </a:r>
            <a:r>
              <a:rPr lang="pt-BR" sz="2400" dirty="0">
                <a:latin typeface="Arial" charset="0"/>
                <a:cs typeface="Arial" charset="0"/>
              </a:rPr>
              <a:t>(Intel,</a:t>
            </a:r>
            <a:r>
              <a:rPr lang="pt-BR" sz="2400" dirty="0">
                <a:solidFill>
                  <a:srgbClr val="7F7F7F"/>
                </a:solidFill>
                <a:latin typeface="Arial" charset="0"/>
                <a:cs typeface="Arial" charset="0"/>
              </a:rPr>
              <a:t> </a:t>
            </a:r>
            <a:r>
              <a:rPr lang="pt-BR" sz="2400" dirty="0">
                <a:latin typeface="Arial" charset="0"/>
                <a:cs typeface="Arial" charset="0"/>
              </a:rPr>
              <a:t>AMD64,</a:t>
            </a:r>
            <a:r>
              <a:rPr lang="pt-BR" sz="2400" dirty="0">
                <a:solidFill>
                  <a:srgbClr val="7F7F7F"/>
                </a:solidFill>
                <a:latin typeface="Arial" charset="0"/>
                <a:cs typeface="Arial" charset="0"/>
              </a:rPr>
              <a:t> </a:t>
            </a:r>
            <a:r>
              <a:rPr lang="pt-BR" sz="2400" dirty="0">
                <a:latin typeface="Arial" charset="0"/>
                <a:cs typeface="Arial" charset="0"/>
              </a:rPr>
              <a:t>IA/64)</a:t>
            </a:r>
          </a:p>
          <a:p>
            <a:pPr lvl="1" eaLnBrk="1" fontAlgn="auto" hangingPunct="1">
              <a:lnSpc>
                <a:spcPct val="110000"/>
              </a:lnSpc>
              <a:spcBef>
                <a:spcPct val="25000"/>
              </a:spcBef>
              <a:spcAft>
                <a:spcPct val="15000"/>
              </a:spcAft>
              <a:buClr>
                <a:schemeClr val="tx1"/>
              </a:buClr>
              <a:buFontTx/>
              <a:buChar char="•"/>
              <a:defRPr/>
            </a:pPr>
            <a:r>
              <a:rPr lang="en-US" sz="2400" dirty="0">
                <a:latin typeface="Arial" charset="0"/>
                <a:cs typeface="Arial" charset="0"/>
              </a:rPr>
              <a:t>Linux:</a:t>
            </a:r>
            <a:r>
              <a:rPr lang="en-US" sz="2400" dirty="0">
                <a:solidFill>
                  <a:srgbClr val="7F7F7F"/>
                </a:solidFill>
                <a:latin typeface="Arial" charset="0"/>
                <a:cs typeface="Arial" charset="0"/>
              </a:rPr>
              <a:t> </a:t>
            </a:r>
            <a:r>
              <a:rPr lang="en-US" sz="2400" dirty="0">
                <a:latin typeface="Arial" charset="0"/>
                <a:cs typeface="Arial" charset="0"/>
              </a:rPr>
              <a:t>All</a:t>
            </a:r>
            <a:r>
              <a:rPr lang="en-US" sz="2400" dirty="0">
                <a:solidFill>
                  <a:srgbClr val="7F7F7F"/>
                </a:solidFill>
                <a:latin typeface="Arial" charset="0"/>
                <a:cs typeface="Arial" charset="0"/>
              </a:rPr>
              <a:t> </a:t>
            </a:r>
            <a:r>
              <a:rPr lang="en-US" sz="2400" dirty="0">
                <a:latin typeface="Arial" charset="0"/>
                <a:cs typeface="Arial" charset="0"/>
              </a:rPr>
              <a:t>platforms</a:t>
            </a:r>
            <a:r>
              <a:rPr lang="en-US" sz="2400" dirty="0">
                <a:solidFill>
                  <a:srgbClr val="7F7F7F"/>
                </a:solidFill>
                <a:latin typeface="Arial" charset="0"/>
                <a:cs typeface="Arial" charset="0"/>
              </a:rPr>
              <a:t> </a:t>
            </a:r>
            <a:r>
              <a:rPr lang="en-US" sz="2400" dirty="0">
                <a:latin typeface="Arial" charset="0"/>
                <a:cs typeface="Arial" charset="0"/>
              </a:rPr>
              <a:t>(i386,</a:t>
            </a:r>
            <a:r>
              <a:rPr lang="en-US" sz="2400" dirty="0">
                <a:solidFill>
                  <a:srgbClr val="7F7F7F"/>
                </a:solidFill>
                <a:latin typeface="Arial" charset="0"/>
                <a:cs typeface="Arial" charset="0"/>
              </a:rPr>
              <a:t> </a:t>
            </a:r>
            <a:r>
              <a:rPr lang="en-US" sz="2400" dirty="0">
                <a:latin typeface="Arial" charset="0"/>
                <a:cs typeface="Arial" charset="0"/>
              </a:rPr>
              <a:t>AMD64,</a:t>
            </a:r>
            <a:r>
              <a:rPr lang="en-US" sz="2400" dirty="0">
                <a:solidFill>
                  <a:srgbClr val="7F7F7F"/>
                </a:solidFill>
                <a:latin typeface="Arial" charset="0"/>
                <a:cs typeface="Arial" charset="0"/>
              </a:rPr>
              <a:t> </a:t>
            </a:r>
            <a:r>
              <a:rPr lang="en-US" sz="2400" dirty="0">
                <a:latin typeface="Arial" charset="0"/>
                <a:cs typeface="Arial" charset="0"/>
              </a:rPr>
              <a:t>IA/64,</a:t>
            </a:r>
            <a:r>
              <a:rPr lang="en-US" sz="2400" dirty="0">
                <a:solidFill>
                  <a:srgbClr val="7F7F7F"/>
                </a:solidFill>
                <a:latin typeface="Arial" charset="0"/>
                <a:cs typeface="Arial" charset="0"/>
              </a:rPr>
              <a:t> </a:t>
            </a:r>
            <a:r>
              <a:rPr lang="en-US" sz="2400" dirty="0">
                <a:latin typeface="Arial" charset="0"/>
                <a:cs typeface="Arial" charset="0"/>
              </a:rPr>
              <a:t>PPC64,</a:t>
            </a:r>
            <a:r>
              <a:rPr lang="en-US" sz="2400" dirty="0">
                <a:solidFill>
                  <a:srgbClr val="7F7F7F"/>
                </a:solidFill>
                <a:latin typeface="Arial" charset="0"/>
                <a:cs typeface="Arial" charset="0"/>
              </a:rPr>
              <a:t> </a:t>
            </a:r>
            <a:r>
              <a:rPr lang="en-US" sz="2400" dirty="0">
                <a:latin typeface="Arial" charset="0"/>
                <a:cs typeface="Arial" charset="0"/>
              </a:rPr>
              <a:t>PPC32,</a:t>
            </a:r>
            <a:r>
              <a:rPr lang="en-US" sz="2400" dirty="0">
                <a:solidFill>
                  <a:srgbClr val="7F7F7F"/>
                </a:solidFill>
                <a:latin typeface="Arial" charset="0"/>
                <a:cs typeface="Arial" charset="0"/>
              </a:rPr>
              <a:t> </a:t>
            </a:r>
            <a:r>
              <a:rPr lang="en-US" sz="2400" dirty="0">
                <a:latin typeface="Arial" charset="0"/>
                <a:cs typeface="Arial" charset="0"/>
              </a:rPr>
              <a:t>zLinux32,</a:t>
            </a:r>
            <a:r>
              <a:rPr lang="en-US" sz="2400" dirty="0">
                <a:solidFill>
                  <a:srgbClr val="7F7F7F"/>
                </a:solidFill>
                <a:latin typeface="Arial" charset="0"/>
                <a:cs typeface="Arial" charset="0"/>
              </a:rPr>
              <a:t> </a:t>
            </a:r>
            <a:r>
              <a:rPr lang="en-US" sz="2400" dirty="0">
                <a:latin typeface="Arial" charset="0"/>
                <a:cs typeface="Arial" charset="0"/>
              </a:rPr>
              <a:t>zLinux64)</a:t>
            </a:r>
          </a:p>
          <a:p>
            <a:pPr lvl="1" eaLnBrk="1" fontAlgn="auto" hangingPunct="1">
              <a:lnSpc>
                <a:spcPct val="110000"/>
              </a:lnSpc>
              <a:spcBef>
                <a:spcPct val="25000"/>
              </a:spcBef>
              <a:spcAft>
                <a:spcPct val="15000"/>
              </a:spcAft>
              <a:buClr>
                <a:schemeClr val="tx1"/>
              </a:buClr>
              <a:buFontTx/>
              <a:buChar char="•"/>
              <a:defRPr/>
            </a:pPr>
            <a:r>
              <a:rPr lang="en-US" sz="2400" dirty="0">
                <a:latin typeface="Arial" charset="0"/>
                <a:cs typeface="Arial" charset="0"/>
              </a:rPr>
              <a:t>AIX</a:t>
            </a:r>
            <a:r>
              <a:rPr lang="en-US" sz="2400" dirty="0">
                <a:solidFill>
                  <a:srgbClr val="7F7F7F"/>
                </a:solidFill>
                <a:latin typeface="Arial" charset="0"/>
                <a:cs typeface="Arial" charset="0"/>
              </a:rPr>
              <a:t> </a:t>
            </a:r>
            <a:r>
              <a:rPr lang="en-US" sz="2400" dirty="0">
                <a:latin typeface="Arial" charset="0"/>
                <a:cs typeface="Arial" charset="0"/>
              </a:rPr>
              <a:t>5.1+</a:t>
            </a:r>
            <a:r>
              <a:rPr lang="en-US" sz="2400" dirty="0">
                <a:solidFill>
                  <a:srgbClr val="7F7F7F"/>
                </a:solidFill>
                <a:latin typeface="Arial" charset="0"/>
                <a:cs typeface="Arial" charset="0"/>
              </a:rPr>
              <a:t> </a:t>
            </a:r>
            <a:r>
              <a:rPr lang="en-US" sz="2400" dirty="0">
                <a:latin typeface="Arial" charset="0"/>
                <a:cs typeface="Arial" charset="0"/>
              </a:rPr>
              <a:t>(32-</a:t>
            </a:r>
            <a:r>
              <a:rPr lang="en-US" sz="2400" dirty="0">
                <a:solidFill>
                  <a:srgbClr val="7F7F7F"/>
                </a:solidFill>
                <a:latin typeface="Arial" charset="0"/>
                <a:cs typeface="Arial" charset="0"/>
              </a:rPr>
              <a:t> </a:t>
            </a:r>
            <a:r>
              <a:rPr lang="en-US" sz="2400" dirty="0">
                <a:latin typeface="Arial" charset="0"/>
                <a:cs typeface="Arial" charset="0"/>
              </a:rPr>
              <a:t>and</a:t>
            </a:r>
            <a:r>
              <a:rPr lang="en-US" sz="2400" dirty="0">
                <a:solidFill>
                  <a:srgbClr val="7F7F7F"/>
                </a:solidFill>
                <a:latin typeface="Arial" charset="0"/>
                <a:cs typeface="Arial" charset="0"/>
              </a:rPr>
              <a:t> </a:t>
            </a:r>
            <a:r>
              <a:rPr lang="en-US" sz="2400" dirty="0">
                <a:latin typeface="Arial" charset="0"/>
                <a:cs typeface="Arial" charset="0"/>
              </a:rPr>
              <a:t>64-bit)</a:t>
            </a:r>
          </a:p>
          <a:p>
            <a:pPr lvl="1" eaLnBrk="1" fontAlgn="auto" hangingPunct="1">
              <a:lnSpc>
                <a:spcPct val="110000"/>
              </a:lnSpc>
              <a:spcBef>
                <a:spcPct val="25000"/>
              </a:spcBef>
              <a:spcAft>
                <a:spcPct val="15000"/>
              </a:spcAft>
              <a:buClr>
                <a:schemeClr val="tx1"/>
              </a:buClr>
              <a:buFontTx/>
              <a:buChar char="•"/>
              <a:defRPr/>
            </a:pPr>
            <a:r>
              <a:rPr lang="en-US" sz="2400" dirty="0">
                <a:latin typeface="Arial" charset="0"/>
                <a:cs typeface="Arial" charset="0"/>
              </a:rPr>
              <a:t>Solaris</a:t>
            </a:r>
            <a:r>
              <a:rPr lang="en-US" sz="2400" dirty="0">
                <a:solidFill>
                  <a:srgbClr val="7F7F7F"/>
                </a:solidFill>
                <a:latin typeface="Arial" charset="0"/>
                <a:cs typeface="Arial" charset="0"/>
              </a:rPr>
              <a:t> </a:t>
            </a:r>
            <a:r>
              <a:rPr lang="en-US" sz="2400" dirty="0">
                <a:latin typeface="Arial" charset="0"/>
                <a:cs typeface="Arial" charset="0"/>
              </a:rPr>
              <a:t>2.6+</a:t>
            </a:r>
            <a:r>
              <a:rPr lang="en-US" sz="2400" dirty="0">
                <a:solidFill>
                  <a:srgbClr val="7F7F7F"/>
                </a:solidFill>
                <a:latin typeface="Arial" charset="0"/>
                <a:cs typeface="Arial" charset="0"/>
              </a:rPr>
              <a:t> </a:t>
            </a:r>
            <a:r>
              <a:rPr lang="en-US" sz="2400" dirty="0">
                <a:latin typeface="Arial" charset="0"/>
                <a:cs typeface="Arial" charset="0"/>
              </a:rPr>
              <a:t>+</a:t>
            </a:r>
            <a:r>
              <a:rPr lang="en-US" sz="2400" dirty="0">
                <a:solidFill>
                  <a:srgbClr val="7F7F7F"/>
                </a:solidFill>
                <a:latin typeface="Arial" charset="0"/>
                <a:cs typeface="Arial" charset="0"/>
              </a:rPr>
              <a:t> </a:t>
            </a:r>
            <a:r>
              <a:rPr lang="en-US" sz="2400" dirty="0">
                <a:latin typeface="Arial" charset="0"/>
                <a:cs typeface="Arial" charset="0"/>
              </a:rPr>
              <a:t>(</a:t>
            </a:r>
            <a:r>
              <a:rPr lang="en-US" sz="2400" dirty="0" err="1">
                <a:latin typeface="Arial" charset="0"/>
                <a:cs typeface="Arial" charset="0"/>
              </a:rPr>
              <a:t>Sparc</a:t>
            </a:r>
            <a:r>
              <a:rPr lang="en-US" sz="2400" dirty="0">
                <a:solidFill>
                  <a:srgbClr val="7F7F7F"/>
                </a:solidFill>
                <a:latin typeface="Arial" charset="0"/>
                <a:cs typeface="Arial" charset="0"/>
              </a:rPr>
              <a:t> </a:t>
            </a:r>
            <a:r>
              <a:rPr lang="en-US" sz="2400" dirty="0">
                <a:latin typeface="Arial" charset="0"/>
                <a:cs typeface="Arial" charset="0"/>
              </a:rPr>
              <a:t>32/64,</a:t>
            </a:r>
            <a:r>
              <a:rPr lang="en-US" sz="2400" dirty="0">
                <a:solidFill>
                  <a:srgbClr val="7F7F7F"/>
                </a:solidFill>
                <a:latin typeface="Arial" charset="0"/>
                <a:cs typeface="Arial" charset="0"/>
              </a:rPr>
              <a:t> </a:t>
            </a:r>
            <a:r>
              <a:rPr lang="en-US" sz="2400" dirty="0">
                <a:latin typeface="Arial" charset="0"/>
                <a:cs typeface="Arial" charset="0"/>
              </a:rPr>
              <a:t>x64,</a:t>
            </a:r>
            <a:r>
              <a:rPr lang="en-US" sz="2400" dirty="0">
                <a:solidFill>
                  <a:srgbClr val="7F7F7F"/>
                </a:solidFill>
                <a:latin typeface="Arial" charset="0"/>
                <a:cs typeface="Arial" charset="0"/>
              </a:rPr>
              <a:t> </a:t>
            </a:r>
            <a:r>
              <a:rPr lang="en-US" sz="2400" dirty="0">
                <a:latin typeface="Arial" charset="0"/>
                <a:cs typeface="Arial" charset="0"/>
              </a:rPr>
              <a:t>x86)</a:t>
            </a:r>
          </a:p>
          <a:p>
            <a:pPr lvl="1" eaLnBrk="1" fontAlgn="auto" hangingPunct="1">
              <a:lnSpc>
                <a:spcPct val="110000"/>
              </a:lnSpc>
              <a:spcBef>
                <a:spcPct val="25000"/>
              </a:spcBef>
              <a:spcAft>
                <a:spcPct val="15000"/>
              </a:spcAft>
              <a:buClr>
                <a:schemeClr val="tx1"/>
              </a:buClr>
              <a:buFontTx/>
              <a:buChar char="•"/>
              <a:defRPr/>
            </a:pPr>
            <a:r>
              <a:rPr lang="en-US" sz="2400" dirty="0">
                <a:latin typeface="Arial" charset="0"/>
                <a:cs typeface="Arial" charset="0"/>
              </a:rPr>
              <a:t>HP-UX</a:t>
            </a:r>
            <a:r>
              <a:rPr lang="en-US" sz="2400" dirty="0">
                <a:solidFill>
                  <a:srgbClr val="7F7F7F"/>
                </a:solidFill>
                <a:latin typeface="Arial" charset="0"/>
                <a:cs typeface="Arial" charset="0"/>
              </a:rPr>
              <a:t> </a:t>
            </a:r>
            <a:r>
              <a:rPr lang="en-US" sz="2400" dirty="0">
                <a:latin typeface="Arial" charset="0"/>
                <a:cs typeface="Arial" charset="0"/>
              </a:rPr>
              <a:t>11.00+</a:t>
            </a:r>
            <a:r>
              <a:rPr lang="en-US" sz="2400" dirty="0">
                <a:solidFill>
                  <a:srgbClr val="7F7F7F"/>
                </a:solidFill>
                <a:latin typeface="Arial" charset="0"/>
                <a:cs typeface="Arial" charset="0"/>
              </a:rPr>
              <a:t> </a:t>
            </a:r>
            <a:r>
              <a:rPr lang="en-US" sz="2400" dirty="0">
                <a:latin typeface="Arial" charset="0"/>
                <a:cs typeface="Arial" charset="0"/>
              </a:rPr>
              <a:t>(PA-RISC,</a:t>
            </a:r>
            <a:r>
              <a:rPr lang="en-US" sz="2400" dirty="0">
                <a:solidFill>
                  <a:srgbClr val="7F7F7F"/>
                </a:solidFill>
                <a:latin typeface="Arial" charset="0"/>
                <a:cs typeface="Arial" charset="0"/>
              </a:rPr>
              <a:t> </a:t>
            </a:r>
            <a:r>
              <a:rPr lang="en-US" sz="2400" dirty="0">
                <a:latin typeface="Arial" charset="0"/>
                <a:cs typeface="Arial" charset="0"/>
              </a:rPr>
              <a:t>IA/64)</a:t>
            </a:r>
          </a:p>
          <a:p>
            <a:pPr lvl="1" eaLnBrk="1" fontAlgn="auto" hangingPunct="1">
              <a:lnSpc>
                <a:spcPct val="110000"/>
              </a:lnSpc>
              <a:spcBef>
                <a:spcPct val="25000"/>
              </a:spcBef>
              <a:spcAft>
                <a:spcPct val="15000"/>
              </a:spcAft>
              <a:buClr>
                <a:schemeClr val="tx1"/>
              </a:buClr>
              <a:buFontTx/>
              <a:buChar char="•"/>
              <a:defRPr/>
            </a:pPr>
            <a:r>
              <a:rPr lang="en-US" sz="2400" dirty="0">
                <a:latin typeface="Arial" charset="0"/>
                <a:cs typeface="Arial" charset="0"/>
              </a:rPr>
              <a:t>FreeBSD</a:t>
            </a:r>
            <a:r>
              <a:rPr lang="en-US" sz="2400" dirty="0">
                <a:solidFill>
                  <a:srgbClr val="7F7F7F"/>
                </a:solidFill>
                <a:latin typeface="Arial" charset="0"/>
                <a:cs typeface="Arial" charset="0"/>
              </a:rPr>
              <a:t> </a:t>
            </a:r>
            <a:r>
              <a:rPr lang="en-US" sz="2400" dirty="0">
                <a:latin typeface="Arial" charset="0"/>
                <a:cs typeface="Arial" charset="0"/>
              </a:rPr>
              <a:t>4.10+</a:t>
            </a:r>
          </a:p>
          <a:p>
            <a:pPr lvl="1" eaLnBrk="1" fontAlgn="auto" hangingPunct="1">
              <a:lnSpc>
                <a:spcPct val="110000"/>
              </a:lnSpc>
              <a:spcBef>
                <a:spcPct val="25000"/>
              </a:spcBef>
              <a:spcAft>
                <a:spcPct val="15000"/>
              </a:spcAft>
              <a:buClr>
                <a:schemeClr val="tx1"/>
              </a:buClr>
              <a:buFontTx/>
              <a:buChar char="•"/>
              <a:defRPr/>
            </a:pPr>
            <a:r>
              <a:rPr lang="en-US" sz="2400" dirty="0">
                <a:latin typeface="Arial" charset="0"/>
                <a:cs typeface="Arial" charset="0"/>
              </a:rPr>
              <a:t>Mac</a:t>
            </a:r>
            <a:r>
              <a:rPr lang="en-US" sz="2400" dirty="0">
                <a:solidFill>
                  <a:srgbClr val="7F7F7F"/>
                </a:solidFill>
                <a:latin typeface="Arial" charset="0"/>
                <a:cs typeface="Arial" charset="0"/>
              </a:rPr>
              <a:t> </a:t>
            </a:r>
            <a:r>
              <a:rPr lang="en-US" sz="2400" dirty="0">
                <a:latin typeface="Arial" charset="0"/>
                <a:cs typeface="Arial" charset="0"/>
              </a:rPr>
              <a:t>OS</a:t>
            </a:r>
            <a:r>
              <a:rPr lang="en-US" sz="2400" dirty="0">
                <a:solidFill>
                  <a:srgbClr val="7F7F7F"/>
                </a:solidFill>
                <a:latin typeface="Arial" charset="0"/>
                <a:cs typeface="Arial" charset="0"/>
              </a:rPr>
              <a:t> </a:t>
            </a:r>
            <a:r>
              <a:rPr lang="en-US" sz="2400" dirty="0">
                <a:latin typeface="Arial" charset="0"/>
                <a:cs typeface="Arial" charset="0"/>
              </a:rPr>
              <a:t>X</a:t>
            </a:r>
            <a:r>
              <a:rPr lang="en-US" sz="2400" dirty="0">
                <a:solidFill>
                  <a:srgbClr val="7F7F7F"/>
                </a:solidFill>
                <a:latin typeface="Arial" charset="0"/>
                <a:cs typeface="Arial" charset="0"/>
              </a:rPr>
              <a:t> </a:t>
            </a:r>
            <a:r>
              <a:rPr lang="en-US" sz="2400" dirty="0">
                <a:latin typeface="Arial" charset="0"/>
                <a:cs typeface="Arial" charset="0"/>
              </a:rPr>
              <a:t>10.4+</a:t>
            </a:r>
            <a:r>
              <a:rPr lang="en-US" sz="2400" dirty="0">
                <a:solidFill>
                  <a:srgbClr val="7F7F7F"/>
                </a:solidFill>
                <a:latin typeface="Arial" charset="0"/>
                <a:cs typeface="Arial" charset="0"/>
              </a:rPr>
              <a:t> </a:t>
            </a:r>
            <a:r>
              <a:rPr lang="en-US" sz="2400" dirty="0">
                <a:latin typeface="Arial" charset="0"/>
                <a:cs typeface="Arial" charset="0"/>
              </a:rPr>
              <a:t>(i386,</a:t>
            </a:r>
            <a:r>
              <a:rPr lang="en-US" sz="2400" dirty="0">
                <a:solidFill>
                  <a:srgbClr val="7F7F7F"/>
                </a:solidFill>
                <a:latin typeface="Arial" charset="0"/>
                <a:cs typeface="Arial" charset="0"/>
              </a:rPr>
              <a:t> </a:t>
            </a:r>
            <a:r>
              <a:rPr lang="en-US" sz="2400" dirty="0">
                <a:latin typeface="Arial" charset="0"/>
                <a:cs typeface="Arial" charset="0"/>
              </a:rPr>
              <a:t>PPC)</a:t>
            </a:r>
          </a:p>
          <a:p>
            <a:pPr lvl="1" eaLnBrk="1" fontAlgn="auto" hangingPunct="1">
              <a:lnSpc>
                <a:spcPct val="110000"/>
              </a:lnSpc>
              <a:spcBef>
                <a:spcPct val="25000"/>
              </a:spcBef>
              <a:spcAft>
                <a:spcPct val="15000"/>
              </a:spcAft>
              <a:buClr>
                <a:schemeClr val="tx1"/>
              </a:buClr>
              <a:buFontTx/>
              <a:buChar char="•"/>
              <a:defRPr/>
            </a:pPr>
            <a:r>
              <a:rPr lang="en-US" sz="2400" dirty="0">
                <a:latin typeface="Arial" charset="0"/>
                <a:cs typeface="Arial" charset="0"/>
              </a:rPr>
              <a:t>OS/400</a:t>
            </a:r>
            <a:r>
              <a:rPr lang="en-US" sz="2400" dirty="0">
                <a:solidFill>
                  <a:srgbClr val="7F7F7F"/>
                </a:solidFill>
                <a:latin typeface="Arial" charset="0"/>
                <a:cs typeface="Arial" charset="0"/>
              </a:rPr>
              <a:t> </a:t>
            </a:r>
            <a:r>
              <a:rPr lang="en-US" sz="2400" dirty="0">
                <a:latin typeface="Arial" charset="0"/>
                <a:cs typeface="Arial" charset="0"/>
              </a:rPr>
              <a:t>V5R2+</a:t>
            </a:r>
          </a:p>
          <a:p>
            <a:pPr lvl="1" eaLnBrk="1" fontAlgn="auto" hangingPunct="1">
              <a:lnSpc>
                <a:spcPct val="110000"/>
              </a:lnSpc>
              <a:spcBef>
                <a:spcPct val="25000"/>
              </a:spcBef>
              <a:spcAft>
                <a:spcPct val="15000"/>
              </a:spcAft>
              <a:buClr>
                <a:schemeClr val="tx1"/>
              </a:buClr>
              <a:buFontTx/>
              <a:buChar char="•"/>
              <a:defRPr/>
            </a:pPr>
            <a:r>
              <a:rPr lang="en-US" sz="2400" dirty="0">
                <a:latin typeface="Arial" charset="0"/>
                <a:cs typeface="Arial" charset="0"/>
              </a:rPr>
              <a:t>z/OS</a:t>
            </a:r>
            <a:r>
              <a:rPr lang="en-US" sz="2400" dirty="0">
                <a:solidFill>
                  <a:srgbClr val="7F7F7F"/>
                </a:solidFill>
                <a:latin typeface="Arial" charset="0"/>
                <a:cs typeface="Arial" charset="0"/>
              </a:rPr>
              <a:t> </a:t>
            </a:r>
            <a:r>
              <a:rPr lang="en-US" sz="2400" dirty="0">
                <a:latin typeface="Arial" charset="0"/>
                <a:cs typeface="Arial" charset="0"/>
              </a:rPr>
              <a:t>1.4+</a:t>
            </a:r>
            <a:r>
              <a:rPr lang="en-US" sz="2400" dirty="0">
                <a:solidFill>
                  <a:srgbClr val="7F7F7F"/>
                </a:solidFill>
                <a:latin typeface="Arial" charset="0"/>
                <a:cs typeface="Arial" charset="0"/>
              </a:rPr>
              <a:t> </a:t>
            </a:r>
            <a:r>
              <a:rPr lang="en-US" sz="2400" dirty="0">
                <a:latin typeface="Arial" charset="0"/>
                <a:cs typeface="Arial" charset="0"/>
              </a:rPr>
              <a:t>(32-</a:t>
            </a:r>
            <a:r>
              <a:rPr lang="en-US" sz="2400" dirty="0">
                <a:solidFill>
                  <a:srgbClr val="7F7F7F"/>
                </a:solidFill>
                <a:latin typeface="Arial" charset="0"/>
                <a:cs typeface="Arial" charset="0"/>
              </a:rPr>
              <a:t> </a:t>
            </a:r>
            <a:r>
              <a:rPr lang="en-US" sz="2400" dirty="0">
                <a:latin typeface="Arial" charset="0"/>
                <a:cs typeface="Arial" charset="0"/>
              </a:rPr>
              <a:t>and</a:t>
            </a:r>
            <a:r>
              <a:rPr lang="en-US" sz="2400" dirty="0">
                <a:solidFill>
                  <a:srgbClr val="7F7F7F"/>
                </a:solidFill>
                <a:latin typeface="Arial" charset="0"/>
                <a:cs typeface="Arial" charset="0"/>
              </a:rPr>
              <a:t> </a:t>
            </a:r>
            <a:r>
              <a:rPr lang="en-US" sz="2400" dirty="0">
                <a:latin typeface="Arial" charset="0"/>
                <a:cs typeface="Arial" charset="0"/>
              </a:rPr>
              <a:t>64-bit)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457200" y="152400"/>
            <a:ext cx="8229600" cy="1219200"/>
          </a:xfrm>
        </p:spPr>
        <p:txBody>
          <a:bodyPr/>
          <a:lstStyle/>
          <a:p>
            <a:pPr eaLnBrk="1" fontAlgn="auto" hangingPunct="1">
              <a:lnSpc>
                <a:spcPct val="80000"/>
              </a:lnSpc>
              <a:spcBef>
                <a:spcPct val="25000"/>
              </a:spcBef>
              <a:spcAft>
                <a:spcPct val="15000"/>
              </a:spcAft>
              <a:buClr>
                <a:schemeClr val="accent1"/>
              </a:buClr>
              <a:defRPr/>
            </a:pPr>
            <a:r>
              <a:rPr lang="en-US" sz="4000" b="1" dirty="0">
                <a:latin typeface="Arial" charset="0"/>
                <a:cs typeface="Arial" charset="0"/>
              </a:rPr>
              <a:t>STAF Supported Languages</a:t>
            </a:r>
          </a:p>
        </p:txBody>
      </p:sp>
      <p:sp>
        <p:nvSpPr>
          <p:cNvPr id="166914" name="Rectangle 3"/>
          <p:cNvSpPr>
            <a:spLocks noGrp="1" noChangeArrowheads="1"/>
          </p:cNvSpPr>
          <p:nvPr>
            <p:ph idx="1"/>
          </p:nvPr>
        </p:nvSpPr>
        <p:spPr>
          <a:xfrm>
            <a:off x="609600" y="1828800"/>
            <a:ext cx="7772400" cy="4114800"/>
          </a:xfrm>
        </p:spPr>
        <p:txBody>
          <a:bodyPr/>
          <a:lstStyle/>
          <a:p>
            <a:pPr eaLnBrk="1" hangingPunct="1">
              <a:lnSpc>
                <a:spcPct val="80000"/>
              </a:lnSpc>
              <a:spcBef>
                <a:spcPct val="0"/>
              </a:spcBef>
              <a:buClr>
                <a:schemeClr val="tx1"/>
              </a:buClr>
              <a:buFontTx/>
              <a:buChar char="•"/>
            </a:pPr>
            <a:r>
              <a:rPr lang="en-US">
                <a:latin typeface="Arial" charset="0"/>
                <a:cs typeface="Arial" charset="0"/>
              </a:rPr>
              <a:t>STAF supports the following languages</a:t>
            </a:r>
          </a:p>
          <a:p>
            <a:pPr lvl="1" eaLnBrk="1" hangingPunct="1">
              <a:lnSpc>
                <a:spcPct val="80000"/>
              </a:lnSpc>
              <a:spcBef>
                <a:spcPct val="25000"/>
              </a:spcBef>
              <a:spcAft>
                <a:spcPct val="15000"/>
              </a:spcAft>
              <a:buClr>
                <a:schemeClr val="tx1"/>
              </a:buClr>
              <a:buFontTx/>
              <a:buChar char="•"/>
            </a:pPr>
            <a:r>
              <a:rPr lang="en-US">
                <a:latin typeface="Arial" charset="0"/>
                <a:cs typeface="Arial" charset="0"/>
              </a:rPr>
              <a:t>Java, C/C++</a:t>
            </a:r>
          </a:p>
          <a:p>
            <a:pPr lvl="1" eaLnBrk="1" hangingPunct="1">
              <a:lnSpc>
                <a:spcPct val="80000"/>
              </a:lnSpc>
              <a:spcBef>
                <a:spcPct val="25000"/>
              </a:spcBef>
              <a:spcAft>
                <a:spcPct val="15000"/>
              </a:spcAft>
              <a:buClr>
                <a:schemeClr val="tx1"/>
              </a:buClr>
              <a:buFontTx/>
              <a:buChar char="•"/>
            </a:pPr>
            <a:r>
              <a:rPr lang="en-US">
                <a:latin typeface="Arial" charset="0"/>
                <a:cs typeface="Arial" charset="0"/>
              </a:rPr>
              <a:t>Perl, Python, Tcl, Rexx, Shell-script</a:t>
            </a:r>
          </a:p>
          <a:p>
            <a:pPr lvl="1" eaLnBrk="1" hangingPunct="1">
              <a:lnSpc>
                <a:spcPct val="80000"/>
              </a:lnSpc>
              <a:spcBef>
                <a:spcPct val="25000"/>
              </a:spcBef>
              <a:spcAft>
                <a:spcPct val="15000"/>
              </a:spcAft>
              <a:buClr>
                <a:schemeClr val="tx1"/>
              </a:buClr>
              <a:buFontTx/>
              <a:buChar char="•"/>
            </a:pPr>
            <a:r>
              <a:rPr lang="en-US">
                <a:latin typeface="Arial" charset="0"/>
                <a:cs typeface="Arial" charset="0"/>
              </a:rPr>
              <a:t>Ant</a:t>
            </a:r>
          </a:p>
          <a:p>
            <a:pPr lvl="1" eaLnBrk="1" hangingPunct="1">
              <a:lnSpc>
                <a:spcPct val="80000"/>
              </a:lnSpc>
              <a:spcBef>
                <a:spcPct val="25000"/>
              </a:spcBef>
              <a:spcAft>
                <a:spcPct val="15000"/>
              </a:spcAft>
              <a:buClr>
                <a:schemeClr val="tx1"/>
              </a:buClr>
              <a:buFontTx/>
              <a:buChar char="•"/>
            </a:pPr>
            <a:r>
              <a:rPr lang="en-US">
                <a:latin typeface="Arial" charset="0"/>
                <a:cs typeface="Arial" charset="0"/>
              </a:rPr>
              <a:t>Command line</a:t>
            </a:r>
          </a:p>
          <a:p>
            <a:pPr lvl="1" eaLnBrk="1" hangingPunct="1">
              <a:lnSpc>
                <a:spcPct val="80000"/>
              </a:lnSpc>
              <a:spcBef>
                <a:spcPct val="25000"/>
              </a:spcBef>
              <a:spcAft>
                <a:spcPct val="15000"/>
              </a:spcAft>
              <a:buClr>
                <a:schemeClr val="tx1"/>
              </a:buClr>
              <a:buFontTx/>
              <a:buNone/>
            </a:pPr>
            <a:endParaRPr lang="en-US">
              <a:latin typeface="Arial" charset="0"/>
              <a:cs typeface="Arial" charset="0"/>
            </a:endParaRPr>
          </a:p>
          <a:p>
            <a:pPr eaLnBrk="1" hangingPunct="1">
              <a:lnSpc>
                <a:spcPct val="80000"/>
              </a:lnSpc>
              <a:spcBef>
                <a:spcPct val="0"/>
              </a:spcBef>
              <a:buClr>
                <a:schemeClr val="tx1"/>
              </a:buClr>
              <a:buFontTx/>
              <a:buChar char="•"/>
            </a:pPr>
            <a:r>
              <a:rPr lang="en-US">
                <a:latin typeface="Arial" charset="0"/>
                <a:cs typeface="Arial" charset="0"/>
              </a:rPr>
              <a:t>STAF </a:t>
            </a:r>
            <a:r>
              <a:rPr lang="ja-JP" altLang="en-US">
                <a:latin typeface="Arial" charset="0"/>
                <a:cs typeface="Arial" charset="0"/>
              </a:rPr>
              <a:t>“</a:t>
            </a:r>
            <a:r>
              <a:rPr lang="en-US" altLang="ja-JP">
                <a:latin typeface="Arial" charset="0"/>
                <a:cs typeface="Arial" charset="0"/>
              </a:rPr>
              <a:t>feels</a:t>
            </a:r>
            <a:r>
              <a:rPr lang="ja-JP" altLang="en-US">
                <a:latin typeface="Arial" charset="0"/>
                <a:cs typeface="Arial" charset="0"/>
              </a:rPr>
              <a:t>”</a:t>
            </a:r>
            <a:r>
              <a:rPr lang="en-US" altLang="ja-JP">
                <a:latin typeface="Arial" charset="0"/>
                <a:cs typeface="Arial" charset="0"/>
              </a:rPr>
              <a:t> the same across all platforms and languages</a:t>
            </a:r>
            <a:r>
              <a:rPr lang="en-US" altLang="ja-JP">
                <a:solidFill>
                  <a:srgbClr val="000000"/>
                </a:solidFill>
                <a:latin typeface="Arial" charset="0"/>
              </a:rPr>
              <a:t> </a:t>
            </a:r>
          </a:p>
          <a:p>
            <a:pPr eaLnBrk="1" hangingPunct="1">
              <a:lnSpc>
                <a:spcPct val="80000"/>
              </a:lnSpc>
              <a:spcBef>
                <a:spcPct val="0"/>
              </a:spcBef>
              <a:buClr>
                <a:schemeClr val="tx1"/>
              </a:buClr>
              <a:buFontTx/>
              <a:buChar char="•"/>
            </a:pPr>
            <a:endParaRPr lang="en-US">
              <a:solidFill>
                <a:srgbClr val="000000"/>
              </a:solidFill>
              <a:latin typeface="Arial" charset="0"/>
            </a:endParaRPr>
          </a:p>
          <a:p>
            <a:pPr eaLnBrk="1" hangingPunct="1">
              <a:lnSpc>
                <a:spcPct val="80000"/>
              </a:lnSpc>
              <a:spcBef>
                <a:spcPct val="0"/>
              </a:spcBef>
              <a:buClr>
                <a:schemeClr val="tx1"/>
              </a:buClr>
              <a:buFontTx/>
              <a:buChar char="•"/>
            </a:pPr>
            <a:r>
              <a:rPr lang="en-US">
                <a:solidFill>
                  <a:srgbClr val="000000"/>
                </a:solidFill>
                <a:latin typeface="Arial" charset="0"/>
              </a:rPr>
              <a:t>There is also a command line interface</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title"/>
          </p:nvPr>
        </p:nvSpPr>
        <p:spPr>
          <a:xfrm>
            <a:off x="457200" y="533400"/>
            <a:ext cx="5791200" cy="762000"/>
          </a:xfrm>
        </p:spPr>
        <p:txBody>
          <a:bodyPr/>
          <a:lstStyle/>
          <a:p>
            <a:pPr eaLnBrk="1" fontAlgn="auto" hangingPunct="1">
              <a:spcAft>
                <a:spcPts val="0"/>
              </a:spcAft>
              <a:defRPr/>
            </a:pPr>
            <a:r>
              <a:rPr lang="en-US" sz="4000" b="1" dirty="0" smtClean="0">
                <a:latin typeface="Arial" charset="0"/>
                <a:ea typeface="+mj-ea"/>
                <a:cs typeface="+mj-cs"/>
              </a:rPr>
              <a:t>The STAF Web Site</a:t>
            </a:r>
          </a:p>
        </p:txBody>
      </p:sp>
      <p:sp>
        <p:nvSpPr>
          <p:cNvPr id="2" name="Content Placeholder 1"/>
          <p:cNvSpPr>
            <a:spLocks noGrp="1"/>
          </p:cNvSpPr>
          <p:nvPr>
            <p:ph idx="1"/>
          </p:nvPr>
        </p:nvSpPr>
        <p:spPr>
          <a:xfrm>
            <a:off x="533400" y="1600200"/>
            <a:ext cx="7620000" cy="4373563"/>
          </a:xfrm>
        </p:spPr>
        <p:txBody>
          <a:bodyPr rtlCol="0">
            <a:normAutofit fontScale="92500" lnSpcReduction="10000"/>
          </a:bodyPr>
          <a:lstStyle/>
          <a:p>
            <a:pPr fontAlgn="auto">
              <a:spcAft>
                <a:spcPct val="15000"/>
              </a:spcAft>
              <a:buClr>
                <a:schemeClr val="tx1"/>
              </a:buClr>
              <a:buSzPct val="100000"/>
              <a:buFontTx/>
              <a:buChar char="•"/>
              <a:defRPr/>
            </a:pPr>
            <a:r>
              <a:rPr lang="en-US" sz="2200" dirty="0">
                <a:latin typeface="Arial" charset="0"/>
                <a:ea typeface="+mn-ea"/>
                <a:cs typeface="+mn-cs"/>
              </a:rPr>
              <a:t>The main STAF web site is </a:t>
            </a:r>
            <a:endParaRPr lang="en-US" sz="2200" dirty="0" smtClean="0">
              <a:latin typeface="Arial" charset="0"/>
              <a:ea typeface="+mn-ea"/>
              <a:cs typeface="+mn-cs"/>
            </a:endParaRPr>
          </a:p>
          <a:p>
            <a:pPr lvl="1" fontAlgn="auto">
              <a:spcAft>
                <a:spcPct val="15000"/>
              </a:spcAft>
              <a:buClr>
                <a:schemeClr val="tx1"/>
              </a:buClr>
              <a:buSzPct val="100000"/>
              <a:buFontTx/>
              <a:buChar char="•"/>
              <a:defRPr/>
            </a:pPr>
            <a:r>
              <a:rPr lang="en-US" sz="2200" dirty="0" smtClean="0">
                <a:latin typeface="Arial" charset="0"/>
                <a:ea typeface="+mn-ea"/>
              </a:rPr>
              <a:t>http</a:t>
            </a:r>
            <a:r>
              <a:rPr lang="en-US" sz="2200" dirty="0">
                <a:latin typeface="Arial" charset="0"/>
                <a:ea typeface="+mn-ea"/>
              </a:rPr>
              <a:t>://</a:t>
            </a:r>
            <a:r>
              <a:rPr lang="en-US" sz="2200" dirty="0" err="1">
                <a:latin typeface="Arial" charset="0"/>
                <a:ea typeface="+mn-ea"/>
              </a:rPr>
              <a:t>staf.sourceforge.net</a:t>
            </a:r>
            <a:endParaRPr lang="en-US" sz="2200" dirty="0">
              <a:latin typeface="Arial" charset="0"/>
              <a:ea typeface="+mn-ea"/>
            </a:endParaRPr>
          </a:p>
          <a:p>
            <a:pPr fontAlgn="auto">
              <a:spcAft>
                <a:spcPct val="15000"/>
              </a:spcAft>
              <a:buClr>
                <a:schemeClr val="tx1"/>
              </a:buClr>
              <a:buSzPct val="100000"/>
              <a:buFontTx/>
              <a:buChar char="•"/>
              <a:defRPr/>
            </a:pPr>
            <a:r>
              <a:rPr lang="en-US" sz="2200" dirty="0">
                <a:latin typeface="Arial" charset="0"/>
                <a:ea typeface="+mn-ea"/>
                <a:cs typeface="+mn-cs"/>
              </a:rPr>
              <a:t>From this web site you can:</a:t>
            </a:r>
          </a:p>
          <a:p>
            <a:pPr lvl="1" fontAlgn="auto">
              <a:spcAft>
                <a:spcPct val="15000"/>
              </a:spcAft>
              <a:buClr>
                <a:schemeClr val="tx1"/>
              </a:buClr>
              <a:buSzPct val="100000"/>
              <a:buFontTx/>
              <a:buChar char="•"/>
              <a:defRPr/>
            </a:pPr>
            <a:r>
              <a:rPr lang="en-US" sz="2200" dirty="0">
                <a:latin typeface="Arial" charset="0"/>
                <a:ea typeface="+mn-ea"/>
              </a:rPr>
              <a:t>Submit bugs and feature requests</a:t>
            </a:r>
          </a:p>
          <a:p>
            <a:pPr lvl="1" fontAlgn="auto">
              <a:spcAft>
                <a:spcPct val="15000"/>
              </a:spcAft>
              <a:buClr>
                <a:schemeClr val="tx1"/>
              </a:buClr>
              <a:buSzPct val="100000"/>
              <a:buFontTx/>
              <a:buChar char="•"/>
              <a:defRPr/>
            </a:pPr>
            <a:r>
              <a:rPr lang="en-US" sz="2200" dirty="0">
                <a:latin typeface="Arial" charset="0"/>
                <a:ea typeface="+mn-ea"/>
              </a:rPr>
              <a:t>View the STAF source code</a:t>
            </a:r>
          </a:p>
          <a:p>
            <a:pPr lvl="1" fontAlgn="auto">
              <a:spcAft>
                <a:spcPct val="15000"/>
              </a:spcAft>
              <a:buClr>
                <a:schemeClr val="tx1"/>
              </a:buClr>
              <a:buSzPct val="100000"/>
              <a:buFontTx/>
              <a:buChar char="•"/>
              <a:defRPr/>
            </a:pPr>
            <a:r>
              <a:rPr lang="en-US" sz="2200" dirty="0">
                <a:latin typeface="Arial" charset="0"/>
                <a:ea typeface="+mn-ea"/>
              </a:rPr>
              <a:t>Download the STAF binary files</a:t>
            </a:r>
          </a:p>
          <a:p>
            <a:pPr lvl="1" fontAlgn="auto">
              <a:spcAft>
                <a:spcPct val="15000"/>
              </a:spcAft>
              <a:buClr>
                <a:schemeClr val="tx1"/>
              </a:buClr>
              <a:buSzPct val="100000"/>
              <a:buFontTx/>
              <a:buChar char="•"/>
              <a:defRPr/>
            </a:pPr>
            <a:r>
              <a:rPr lang="en-US" sz="2200" dirty="0">
                <a:latin typeface="Arial" charset="0"/>
                <a:ea typeface="+mn-ea"/>
              </a:rPr>
              <a:t>Download STAF services</a:t>
            </a:r>
          </a:p>
          <a:p>
            <a:pPr lvl="1" fontAlgn="auto">
              <a:spcAft>
                <a:spcPct val="15000"/>
              </a:spcAft>
              <a:buClr>
                <a:schemeClr val="tx1"/>
              </a:buClr>
              <a:buSzPct val="100000"/>
              <a:buFontTx/>
              <a:buChar char="•"/>
              <a:defRPr/>
            </a:pPr>
            <a:r>
              <a:rPr lang="en-US" sz="2200" dirty="0">
                <a:latin typeface="Arial" charset="0"/>
                <a:ea typeface="+mn-ea"/>
              </a:rPr>
              <a:t>View STAF documentation</a:t>
            </a:r>
          </a:p>
          <a:p>
            <a:pPr lvl="1" fontAlgn="auto">
              <a:spcAft>
                <a:spcPct val="15000"/>
              </a:spcAft>
              <a:buClr>
                <a:schemeClr val="tx1"/>
              </a:buClr>
              <a:buSzPct val="100000"/>
              <a:buFontTx/>
              <a:buChar char="•"/>
              <a:defRPr/>
            </a:pPr>
            <a:r>
              <a:rPr lang="en-US" sz="2200" dirty="0">
                <a:latin typeface="Arial" charset="0"/>
                <a:ea typeface="+mn-ea"/>
              </a:rPr>
              <a:t>Access Mailing Lists to view, search, and post messages (Help, Announcements)</a:t>
            </a:r>
          </a:p>
          <a:p>
            <a:pPr lvl="1" fontAlgn="auto">
              <a:spcAft>
                <a:spcPct val="15000"/>
              </a:spcAft>
              <a:buClr>
                <a:schemeClr val="tx1"/>
              </a:buClr>
              <a:buSzPct val="100000"/>
              <a:buFontTx/>
              <a:buChar char="•"/>
              <a:defRPr/>
            </a:pPr>
            <a:r>
              <a:rPr lang="en-US" sz="2200" dirty="0">
                <a:latin typeface="Arial" charset="0"/>
                <a:ea typeface="+mn-ea"/>
              </a:rPr>
              <a:t>Access Forums to view, search, and post messages</a:t>
            </a:r>
          </a:p>
          <a:p>
            <a:pPr eaLnBrk="1" fontAlgn="auto" hangingPunct="1">
              <a:buFont typeface="Arial"/>
              <a:buChar char="•"/>
              <a:defRPr/>
            </a:pPr>
            <a:endParaRPr lang="en-US" dirty="0">
              <a:ea typeface="+mn-ea"/>
              <a:cs typeface="+mn-cs"/>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fontAlgn="auto" hangingPunct="1">
              <a:spcAft>
                <a:spcPts val="0"/>
              </a:spcAft>
              <a:defRPr/>
            </a:pPr>
            <a:r>
              <a:rPr lang="en-US" dirty="0" smtClean="0">
                <a:latin typeface="Arial" charset="0"/>
                <a:ea typeface="+mj-ea"/>
                <a:cs typeface="+mj-cs"/>
              </a:rPr>
              <a:t>STAF Web Site</a:t>
            </a:r>
          </a:p>
        </p:txBody>
      </p:sp>
      <p:pic>
        <p:nvPicPr>
          <p:cNvPr id="563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827088"/>
            <a:ext cx="7791450" cy="52879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Test Design</a:t>
            </a:r>
          </a:p>
        </p:txBody>
      </p:sp>
      <p:sp>
        <p:nvSpPr>
          <p:cNvPr id="34818" name="Rectangle 3"/>
          <p:cNvSpPr>
            <a:spLocks noGrp="1" noChangeArrowheads="1"/>
          </p:cNvSpPr>
          <p:nvPr>
            <p:ph idx="1"/>
          </p:nvPr>
        </p:nvSpPr>
        <p:spPr>
          <a:xfrm>
            <a:off x="533400" y="1752600"/>
            <a:ext cx="7772400" cy="4114800"/>
          </a:xfrm>
        </p:spPr>
        <p:txBody>
          <a:bodyPr/>
          <a:lstStyle/>
          <a:p>
            <a:pPr eaLnBrk="1" hangingPunct="1"/>
            <a:r>
              <a:rPr lang="en-US" dirty="0" err="1" smtClean="0">
                <a:latin typeface="Tahoma" charset="0"/>
              </a:rPr>
              <a:t>AllPairs</a:t>
            </a:r>
            <a:r>
              <a:rPr lang="en-US" dirty="0" smtClean="0">
                <a:latin typeface="Tahoma" charset="0"/>
              </a:rPr>
              <a:t> </a:t>
            </a:r>
            <a:r>
              <a:rPr lang="en-US" dirty="0">
                <a:latin typeface="Tahoma" charset="0"/>
              </a:rPr>
              <a:t>– </a:t>
            </a:r>
            <a:r>
              <a:rPr lang="en-US" dirty="0" err="1">
                <a:latin typeface="Tahoma" charset="0"/>
              </a:rPr>
              <a:t>www.satisfice.com</a:t>
            </a:r>
            <a:endParaRPr lang="en-US" dirty="0">
              <a:latin typeface="Tahoma" charset="0"/>
            </a:endParaRPr>
          </a:p>
          <a:p>
            <a:pPr eaLnBrk="1" hangingPunct="1"/>
            <a:r>
              <a:rPr lang="en-US" dirty="0">
                <a:latin typeface="Tahoma" charset="0"/>
              </a:rPr>
              <a:t>PICT – </a:t>
            </a:r>
            <a:r>
              <a:rPr lang="en-US" dirty="0" smtClean="0">
                <a:latin typeface="Tahoma" charset="0"/>
                <a:hlinkClick r:id="rId4"/>
              </a:rPr>
              <a:t>www.microsoft.com</a:t>
            </a:r>
            <a:endParaRPr lang="en-US" dirty="0" smtClean="0">
              <a:latin typeface="Tahoma" charset="0"/>
            </a:endParaRPr>
          </a:p>
          <a:p>
            <a:pPr eaLnBrk="1" hangingPunct="1"/>
            <a:r>
              <a:rPr lang="en-US" dirty="0" err="1" smtClean="0">
                <a:latin typeface="Tahoma" charset="0"/>
              </a:rPr>
              <a:t>PictMaster</a:t>
            </a:r>
            <a:r>
              <a:rPr lang="en-US" dirty="0" smtClean="0">
                <a:latin typeface="Tahoma" charset="0"/>
              </a:rPr>
              <a:t> </a:t>
            </a:r>
            <a:r>
              <a:rPr lang="en-US" dirty="0">
                <a:latin typeface="Tahoma" charset="0"/>
              </a:rPr>
              <a:t>- </a:t>
            </a:r>
            <a:r>
              <a:rPr lang="en-US" dirty="0">
                <a:latin typeface="Tahoma" charset="0"/>
                <a:hlinkClick r:id="rId5"/>
              </a:rPr>
              <a:t>http://en.sourceforge.jp/projects/pictmaster</a:t>
            </a:r>
            <a:r>
              <a:rPr lang="en-US" dirty="0" smtClean="0">
                <a:latin typeface="Tahoma" charset="0"/>
                <a:hlinkClick r:id="rId5"/>
              </a:rPr>
              <a:t>/</a:t>
            </a:r>
            <a:endParaRPr lang="en-US" dirty="0" smtClean="0">
              <a:latin typeface="Tahoma" charset="0"/>
            </a:endParaRPr>
          </a:p>
          <a:p>
            <a:pPr eaLnBrk="1" hangingPunct="1"/>
            <a:r>
              <a:rPr lang="en-US" dirty="0" smtClean="0">
                <a:latin typeface="Tahoma" charset="0"/>
              </a:rPr>
              <a:t>ACTS - </a:t>
            </a:r>
            <a:r>
              <a:rPr lang="en-US" dirty="0" err="1" smtClean="0">
                <a:latin typeface="Tahoma" charset="0"/>
              </a:rPr>
              <a:t>www.nist.gov</a:t>
            </a:r>
            <a:endParaRPr lang="en-US" dirty="0" smtClean="0">
              <a:latin typeface="Tahoma" charset="0"/>
            </a:endParaRPr>
          </a:p>
          <a:p>
            <a:pPr eaLnBrk="1" hangingPunct="1"/>
            <a:r>
              <a:rPr lang="en-US" dirty="0" smtClean="0">
                <a:latin typeface="Tahoma" charset="0"/>
              </a:rPr>
              <a:t>More </a:t>
            </a:r>
            <a:r>
              <a:rPr lang="en-US" dirty="0">
                <a:latin typeface="Tahoma" charset="0"/>
              </a:rPr>
              <a:t>at </a:t>
            </a:r>
            <a:r>
              <a:rPr lang="en-US" dirty="0" err="1">
                <a:latin typeface="Tahoma" charset="0"/>
              </a:rPr>
              <a:t>www.pairwise.org</a:t>
            </a:r>
            <a:endParaRPr lang="en-US" dirty="0">
              <a:latin typeface="Tahoma"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fontAlgn="auto" hangingPunct="1">
              <a:spcAft>
                <a:spcPts val="0"/>
              </a:spcAft>
              <a:defRPr/>
            </a:pPr>
            <a:r>
              <a:rPr lang="en-US" dirty="0" smtClean="0">
                <a:latin typeface="Arial" charset="0"/>
                <a:ea typeface="+mj-ea"/>
                <a:cs typeface="+mj-cs"/>
              </a:rPr>
              <a:t>STAF Download Page</a:t>
            </a:r>
          </a:p>
        </p:txBody>
      </p:sp>
      <p:pic>
        <p:nvPicPr>
          <p:cNvPr id="57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439738"/>
            <a:ext cx="8443912" cy="59610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lstStyle/>
          <a:p>
            <a:pPr eaLnBrk="1" fontAlgn="auto" hangingPunct="1">
              <a:spcAft>
                <a:spcPts val="0"/>
              </a:spcAft>
              <a:defRPr/>
            </a:pPr>
            <a:r>
              <a:rPr lang="en-US" b="1" dirty="0">
                <a:latin typeface="Tahoma" charset="0"/>
              </a:rPr>
              <a:t>Performance Testing &amp; </a:t>
            </a:r>
            <a:r>
              <a:rPr lang="en-US" b="1" dirty="0" smtClean="0">
                <a:latin typeface="Tahoma" charset="0"/>
              </a:rPr>
              <a:t>Monitoring Tools</a:t>
            </a:r>
            <a:endParaRPr lang="en-US" b="1" dirty="0">
              <a:latin typeface="Tahoma" charset="0"/>
            </a:endParaRPr>
          </a:p>
        </p:txBody>
      </p:sp>
      <p:sp>
        <p:nvSpPr>
          <p:cNvPr id="175106" name="Content Placeholder 2"/>
          <p:cNvSpPr>
            <a:spLocks noGrp="1"/>
          </p:cNvSpPr>
          <p:nvPr>
            <p:ph idx="1"/>
          </p:nvPr>
        </p:nvSpPr>
        <p:spPr>
          <a:xfrm>
            <a:off x="609600" y="2057400"/>
            <a:ext cx="7772400" cy="4114800"/>
          </a:xfrm>
        </p:spPr>
        <p:txBody>
          <a:bodyPr/>
          <a:lstStyle/>
          <a:p>
            <a:pPr eaLnBrk="1" hangingPunct="1"/>
            <a:r>
              <a:rPr lang="en-US" dirty="0" err="1">
                <a:latin typeface="Tahoma" charset="0"/>
              </a:rPr>
              <a:t>Paessler</a:t>
            </a:r>
            <a:r>
              <a:rPr lang="en-US" dirty="0">
                <a:latin typeface="Tahoma" charset="0"/>
              </a:rPr>
              <a:t> Web Server Stress Tool</a:t>
            </a:r>
          </a:p>
          <a:p>
            <a:pPr eaLnBrk="1" hangingPunct="1"/>
            <a:r>
              <a:rPr lang="en-US" dirty="0" err="1">
                <a:latin typeface="Tahoma" charset="0"/>
              </a:rPr>
              <a:t>SmartInspect</a:t>
            </a:r>
            <a:endParaRPr lang="en-US" dirty="0">
              <a:latin typeface="Tahoma" charset="0"/>
            </a:endParaRPr>
          </a:p>
          <a:p>
            <a:pPr eaLnBrk="1" hangingPunct="1"/>
            <a:r>
              <a:rPr lang="en-US" dirty="0" err="1">
                <a:latin typeface="Tahoma" charset="0"/>
              </a:rPr>
              <a:t>loadUI</a:t>
            </a:r>
            <a:endParaRPr lang="en-US" dirty="0">
              <a:latin typeface="Tahoma" charset="0"/>
            </a:endParaRPr>
          </a:p>
          <a:p>
            <a:pPr eaLnBrk="1" hangingPunct="1"/>
            <a:r>
              <a:rPr lang="en-US" dirty="0">
                <a:latin typeface="Tahoma" charset="0"/>
              </a:rPr>
              <a:t>SOASTA </a:t>
            </a:r>
            <a:r>
              <a:rPr lang="en-US" dirty="0" err="1">
                <a:latin typeface="Tahoma" charset="0"/>
              </a:rPr>
              <a:t>CloudTest</a:t>
            </a:r>
            <a:r>
              <a:rPr lang="en-US" dirty="0">
                <a:latin typeface="Tahoma" charset="0"/>
              </a:rPr>
              <a:t> Lite</a:t>
            </a:r>
          </a:p>
          <a:p>
            <a:pPr eaLnBrk="1" hangingPunct="1"/>
            <a:r>
              <a:rPr lang="en-US" dirty="0" err="1" smtClean="0">
                <a:latin typeface="Tahoma" charset="0"/>
              </a:rPr>
              <a:t>BrowserMob</a:t>
            </a:r>
            <a:endParaRPr lang="en-US" dirty="0" smtClean="0">
              <a:latin typeface="Tahoma" charset="0"/>
            </a:endParaRPr>
          </a:p>
          <a:p>
            <a:pPr eaLnBrk="1" hangingPunct="1"/>
            <a:r>
              <a:rPr lang="en-US" dirty="0" smtClean="0">
                <a:latin typeface="Tahoma" charset="0"/>
              </a:rPr>
              <a:t>Chess</a:t>
            </a:r>
            <a:endParaRPr lang="en-US" dirty="0">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p:cNvSpPr>
            <a:spLocks noGrp="1"/>
          </p:cNvSpPr>
          <p:nvPr>
            <p:ph type="title"/>
          </p:nvPr>
        </p:nvSpPr>
        <p:spPr/>
        <p:txBody>
          <a:bodyPr/>
          <a:lstStyle/>
          <a:p>
            <a:pPr eaLnBrk="1" fontAlgn="auto" hangingPunct="1">
              <a:spcAft>
                <a:spcPts val="0"/>
              </a:spcAft>
              <a:defRPr/>
            </a:pPr>
            <a:r>
              <a:rPr lang="en-US" b="1" dirty="0" err="1">
                <a:latin typeface="Tahoma" charset="0"/>
              </a:rPr>
              <a:t>SmartInspect</a:t>
            </a:r>
            <a:endParaRPr lang="en-US" b="1" dirty="0">
              <a:latin typeface="Tahoma" charset="0"/>
            </a:endParaRPr>
          </a:p>
        </p:txBody>
      </p:sp>
      <p:sp>
        <p:nvSpPr>
          <p:cNvPr id="176130" name="Content Placeholder 2"/>
          <p:cNvSpPr>
            <a:spLocks noGrp="1"/>
          </p:cNvSpPr>
          <p:nvPr>
            <p:ph idx="1"/>
          </p:nvPr>
        </p:nvSpPr>
        <p:spPr>
          <a:xfrm>
            <a:off x="533400" y="1828800"/>
            <a:ext cx="7772400" cy="4114800"/>
          </a:xfrm>
        </p:spPr>
        <p:txBody>
          <a:bodyPr/>
          <a:lstStyle/>
          <a:p>
            <a:pPr eaLnBrk="1" hangingPunct="1"/>
            <a:r>
              <a:rPr lang="en-US">
                <a:latin typeface="Tahoma" charset="0"/>
              </a:rPr>
              <a:t>.NET, Java and Delphi logging tool for debugging and monitoring software applications. </a:t>
            </a:r>
          </a:p>
          <a:p>
            <a:pPr eaLnBrk="1" hangingPunct="1"/>
            <a:r>
              <a:rPr lang="en-US">
                <a:latin typeface="Tahoma" charset="0"/>
              </a:rPr>
              <a:t>Helps identify bugs, find solutions to user-reported issues and gives a precise picture of how software performs in different environments.</a:t>
            </a:r>
          </a:p>
          <a:p>
            <a:pPr eaLnBrk="1" hangingPunct="1"/>
            <a:r>
              <a:rPr lang="en-US">
                <a:latin typeface="Tahoma" charset="0"/>
              </a:rPr>
              <a:t>One-time license</a:t>
            </a:r>
          </a:p>
          <a:p>
            <a:pPr lvl="1" eaLnBrk="1" hangingPunct="1"/>
            <a:r>
              <a:rPr lang="en-US">
                <a:latin typeface="Tahoma" charset="0"/>
              </a:rPr>
              <a:t>$299 single user</a:t>
            </a:r>
          </a:p>
          <a:p>
            <a:pPr eaLnBrk="1" hangingPunct="1"/>
            <a:r>
              <a:rPr lang="pl-PL">
                <a:latin typeface="Tahoma" charset="0"/>
              </a:rPr>
              <a:t>http://www.gurock.com/smartinspect/</a:t>
            </a:r>
            <a:r>
              <a:rPr lang="en-US">
                <a:latin typeface="Tahoma" charset="0"/>
              </a:rPr>
              <a:t> </a:t>
            </a: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177154" name="Picture 4" descr="Screen shot 2011-08-02 at 9.53.3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81661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Network Monitoring</a:t>
            </a:r>
          </a:p>
        </p:txBody>
      </p:sp>
      <p:sp>
        <p:nvSpPr>
          <p:cNvPr id="178178" name="Rectangle 3"/>
          <p:cNvSpPr>
            <a:spLocks noGrp="1" noChangeArrowheads="1"/>
          </p:cNvSpPr>
          <p:nvPr>
            <p:ph idx="1"/>
          </p:nvPr>
        </p:nvSpPr>
        <p:spPr>
          <a:xfrm>
            <a:off x="533400" y="1905000"/>
            <a:ext cx="7772400" cy="4114800"/>
          </a:xfrm>
        </p:spPr>
        <p:txBody>
          <a:bodyPr/>
          <a:lstStyle/>
          <a:p>
            <a:pPr eaLnBrk="1" hangingPunct="1">
              <a:lnSpc>
                <a:spcPct val="90000"/>
              </a:lnSpc>
            </a:pPr>
            <a:r>
              <a:rPr lang="en-US">
                <a:latin typeface="Tahoma" charset="0"/>
              </a:rPr>
              <a:t>Axence NetTools Pro – www.axencesoftware.com</a:t>
            </a:r>
          </a:p>
          <a:p>
            <a:pPr eaLnBrk="1" hangingPunct="1">
              <a:lnSpc>
                <a:spcPct val="90000"/>
              </a:lnSpc>
            </a:pPr>
            <a:r>
              <a:rPr lang="en-US">
                <a:latin typeface="Tahoma" charset="0"/>
              </a:rPr>
              <a:t>FREE and very comprehensive set of network administration tools: </a:t>
            </a:r>
          </a:p>
          <a:p>
            <a:pPr lvl="1" eaLnBrk="1" hangingPunct="1">
              <a:lnSpc>
                <a:spcPct val="90000"/>
              </a:lnSpc>
            </a:pPr>
            <a:r>
              <a:rPr lang="en-US">
                <a:latin typeface="Tahoma" charset="0"/>
              </a:rPr>
              <a:t>NetWatch - network monitoring with alerting, real-time &amp; historical charts; </a:t>
            </a:r>
          </a:p>
          <a:p>
            <a:pPr lvl="1" eaLnBrk="1" hangingPunct="1">
              <a:lnSpc>
                <a:spcPct val="90000"/>
              </a:lnSpc>
            </a:pPr>
            <a:r>
              <a:rPr lang="en-US">
                <a:latin typeface="Tahoma" charset="0"/>
              </a:rPr>
              <a:t>WinTools lists exhaustive system information from Windows computers; </a:t>
            </a:r>
          </a:p>
          <a:p>
            <a:pPr lvl="1" eaLnBrk="1" hangingPunct="1">
              <a:lnSpc>
                <a:spcPct val="90000"/>
              </a:lnSpc>
            </a:pPr>
            <a:r>
              <a:rPr lang="en-US">
                <a:latin typeface="Tahoma" charset="0"/>
              </a:rPr>
              <a:t>Port scanner; network scanner; </a:t>
            </a:r>
          </a:p>
          <a:p>
            <a:pPr lvl="1" eaLnBrk="1" hangingPunct="1">
              <a:lnSpc>
                <a:spcPct val="90000"/>
              </a:lnSpc>
            </a:pPr>
            <a:r>
              <a:rPr lang="en-US">
                <a:latin typeface="Tahoma" charset="0"/>
              </a:rPr>
              <a:t>NetStat lists local inbound &amp; outbound connections; </a:t>
            </a:r>
          </a:p>
          <a:p>
            <a:pPr lvl="1" eaLnBrk="1" hangingPunct="1">
              <a:lnSpc>
                <a:spcPct val="90000"/>
              </a:lnSpc>
            </a:pPr>
            <a:r>
              <a:rPr lang="en-US">
                <a:latin typeface="Tahoma" charset="0"/>
              </a:rPr>
              <a:t>TCP/IP workshop for low level service testing; ping; fast traceroute; </a:t>
            </a:r>
          </a:p>
          <a:p>
            <a:pPr lvl="1" eaLnBrk="1" hangingPunct="1">
              <a:lnSpc>
                <a:spcPct val="90000"/>
              </a:lnSpc>
            </a:pPr>
            <a:r>
              <a:rPr lang="en-US">
                <a:latin typeface="Tahoma" charset="0"/>
              </a:rPr>
              <a:t>DNS lookup; bandwidth test tool; SNMP browser and more.</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p:nvPr>
        </p:nvSpPr>
        <p:spPr>
          <a:xfrm>
            <a:off x="152400" y="304800"/>
            <a:ext cx="5791200" cy="685800"/>
          </a:xfrm>
        </p:spPr>
        <p:txBody>
          <a:bodyPr/>
          <a:lstStyle/>
          <a:p>
            <a:pPr eaLnBrk="1" fontAlgn="auto" hangingPunct="1">
              <a:spcAft>
                <a:spcPts val="0"/>
              </a:spcAft>
              <a:defRPr/>
            </a:pPr>
            <a:r>
              <a:rPr lang="en-US" b="1" dirty="0" err="1">
                <a:latin typeface="Tahoma" charset="0"/>
              </a:rPr>
              <a:t>Axence</a:t>
            </a:r>
            <a:r>
              <a:rPr lang="en-US" b="1" dirty="0">
                <a:latin typeface="Tahoma" charset="0"/>
              </a:rPr>
              <a:t> </a:t>
            </a:r>
            <a:r>
              <a:rPr lang="en-US" b="1" dirty="0" err="1">
                <a:latin typeface="Tahoma" charset="0"/>
              </a:rPr>
              <a:t>NetTools</a:t>
            </a:r>
            <a:r>
              <a:rPr lang="en-US" b="1" dirty="0">
                <a:latin typeface="Tahoma" charset="0"/>
              </a:rPr>
              <a:t> Pro</a:t>
            </a:r>
          </a:p>
        </p:txBody>
      </p:sp>
      <p:pic>
        <p:nvPicPr>
          <p:cNvPr id="180226" name="Picture 5" descr="Z:\randallrice On My Mac\Pictures\NetToo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43000"/>
            <a:ext cx="69342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title"/>
          </p:nvPr>
        </p:nvSpPr>
        <p:spPr>
          <a:xfrm>
            <a:off x="457200" y="152400"/>
            <a:ext cx="7239000" cy="1371600"/>
          </a:xfrm>
        </p:spPr>
        <p:txBody>
          <a:bodyPr/>
          <a:lstStyle/>
          <a:p>
            <a:pPr eaLnBrk="1" fontAlgn="auto" hangingPunct="1">
              <a:spcAft>
                <a:spcPts val="0"/>
              </a:spcAft>
              <a:defRPr/>
            </a:pPr>
            <a:r>
              <a:rPr lang="en-US" b="1" dirty="0" err="1">
                <a:latin typeface="Tahoma" charset="0"/>
              </a:rPr>
              <a:t>Paessler</a:t>
            </a:r>
            <a:r>
              <a:rPr lang="en-US" b="1" dirty="0">
                <a:latin typeface="Tahoma" charset="0"/>
              </a:rPr>
              <a:t> Web </a:t>
            </a:r>
            <a:r>
              <a:rPr lang="en-US" b="1" dirty="0" smtClean="0">
                <a:latin typeface="Tahoma" charset="0"/>
              </a:rPr>
              <a:t>Server Test</a:t>
            </a:r>
            <a:endParaRPr lang="en-US" b="1" dirty="0">
              <a:latin typeface="Tahoma" charset="0"/>
            </a:endParaRPr>
          </a:p>
        </p:txBody>
      </p:sp>
      <p:sp>
        <p:nvSpPr>
          <p:cNvPr id="182274" name="Rectangle 3"/>
          <p:cNvSpPr>
            <a:spLocks noGrp="1" noChangeArrowheads="1"/>
          </p:cNvSpPr>
          <p:nvPr>
            <p:ph idx="1"/>
          </p:nvPr>
        </p:nvSpPr>
        <p:spPr/>
        <p:txBody>
          <a:bodyPr/>
          <a:lstStyle/>
          <a:p>
            <a:pPr eaLnBrk="1" hangingPunct="1"/>
            <a:r>
              <a:rPr lang="en-US">
                <a:latin typeface="Tahoma" charset="0"/>
              </a:rPr>
              <a:t>www.paessler.com</a:t>
            </a:r>
          </a:p>
          <a:p>
            <a:pPr lvl="1" eaLnBrk="1" hangingPunct="1"/>
            <a:r>
              <a:rPr lang="en-US">
                <a:latin typeface="Tahoma" charset="0"/>
              </a:rPr>
              <a:t>Pro edition single user - $249</a:t>
            </a:r>
          </a:p>
          <a:p>
            <a:pPr lvl="2" eaLnBrk="1" hangingPunct="1"/>
            <a:r>
              <a:rPr lang="en-US">
                <a:latin typeface="Tahoma" charset="0"/>
              </a:rPr>
              <a:t>100 Concurrent virtual users</a:t>
            </a:r>
          </a:p>
          <a:p>
            <a:pPr lvl="1" eaLnBrk="1" hangingPunct="1"/>
            <a:r>
              <a:rPr lang="en-US">
                <a:latin typeface="Tahoma" charset="0"/>
              </a:rPr>
              <a:t>Enterprise edition single user - $750</a:t>
            </a:r>
          </a:p>
          <a:p>
            <a:pPr lvl="2" eaLnBrk="1" hangingPunct="1"/>
            <a:r>
              <a:rPr lang="en-US">
                <a:latin typeface="Tahoma" charset="0"/>
              </a:rPr>
              <a:t>Up to 10,000 concurrent virtual users</a:t>
            </a:r>
          </a:p>
          <a:p>
            <a:pPr lvl="1" eaLnBrk="1" hangingPunct="1"/>
            <a:r>
              <a:rPr lang="en-US">
                <a:latin typeface="Tahoma" charset="0"/>
              </a:rPr>
              <a:t>Enterprise edition 5 user - $1,449</a:t>
            </a:r>
          </a:p>
          <a:p>
            <a:pPr lvl="1" eaLnBrk="1" hangingPunct="1"/>
            <a:r>
              <a:rPr lang="en-US">
                <a:latin typeface="Tahoma" charset="0"/>
              </a:rPr>
              <a:t>Enterprise edition site license - $2,895</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Z:\randallrice On My Mac\Pictures\paessler web server stress to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75" y="142875"/>
            <a:ext cx="695325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a:xfrm>
            <a:off x="457200" y="152400"/>
            <a:ext cx="8077200" cy="1371600"/>
          </a:xfrm>
        </p:spPr>
        <p:txBody>
          <a:bodyPr/>
          <a:lstStyle/>
          <a:p>
            <a:pPr eaLnBrk="1" fontAlgn="auto" hangingPunct="1">
              <a:spcAft>
                <a:spcPts val="0"/>
              </a:spcAft>
              <a:defRPr/>
            </a:pPr>
            <a:r>
              <a:rPr lang="en-US" b="1" dirty="0" err="1">
                <a:latin typeface="Tahoma" charset="0"/>
              </a:rPr>
              <a:t>Paessler</a:t>
            </a:r>
            <a:r>
              <a:rPr lang="en-US" b="1" dirty="0">
                <a:latin typeface="Tahoma" charset="0"/>
              </a:rPr>
              <a:t> PRTG Network Monitoring</a:t>
            </a:r>
          </a:p>
        </p:txBody>
      </p:sp>
      <p:sp>
        <p:nvSpPr>
          <p:cNvPr id="186370" name="Rectangle 3"/>
          <p:cNvSpPr>
            <a:spLocks noGrp="1" noChangeArrowheads="1"/>
          </p:cNvSpPr>
          <p:nvPr>
            <p:ph idx="1"/>
          </p:nvPr>
        </p:nvSpPr>
        <p:spPr/>
        <p:txBody>
          <a:bodyPr/>
          <a:lstStyle/>
          <a:p>
            <a:pPr eaLnBrk="1" hangingPunct="1"/>
            <a:r>
              <a:rPr lang="en-US">
                <a:latin typeface="Tahoma" charset="0"/>
              </a:rPr>
              <a:t>www.paessler.com</a:t>
            </a:r>
          </a:p>
          <a:p>
            <a:pPr lvl="1" eaLnBrk="1" hangingPunct="1"/>
            <a:r>
              <a:rPr lang="en-US">
                <a:latin typeface="Tahoma" charset="0"/>
              </a:rPr>
              <a:t>Free for up to 10 sensors</a:t>
            </a:r>
          </a:p>
          <a:p>
            <a:pPr lvl="1" eaLnBrk="1" hangingPunct="1"/>
            <a:r>
              <a:rPr lang="en-US">
                <a:latin typeface="Tahoma" charset="0"/>
              </a:rPr>
              <a:t>Up to 100 sensors - $400</a:t>
            </a:r>
          </a:p>
          <a:p>
            <a:pPr lvl="1" eaLnBrk="1" hangingPunct="1"/>
            <a:r>
              <a:rPr lang="en-US">
                <a:latin typeface="Tahoma" charset="0"/>
              </a:rPr>
              <a:t>Up to 500 sensors - $1,200</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188418" name="Picture 3" descr="Screen shot 2011-08-02 at 9.57.4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PictMaster</a:t>
            </a:r>
            <a:endParaRPr lang="en-US" dirty="0"/>
          </a:p>
        </p:txBody>
      </p:sp>
      <p:pic>
        <p:nvPicPr>
          <p:cNvPr id="4" name="Picture 3" descr="Screen Shot 2014-02-24 at 10.2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828800"/>
            <a:ext cx="8686800" cy="3486150"/>
          </a:xfrm>
          <a:prstGeom prst="rect">
            <a:avLst/>
          </a:prstGeom>
        </p:spPr>
      </p:pic>
      <p:sp>
        <p:nvSpPr>
          <p:cNvPr id="5" name="TextBox 4"/>
          <p:cNvSpPr txBox="1"/>
          <p:nvPr/>
        </p:nvSpPr>
        <p:spPr>
          <a:xfrm>
            <a:off x="304800" y="5638800"/>
            <a:ext cx="6213209" cy="461665"/>
          </a:xfrm>
          <a:prstGeom prst="rect">
            <a:avLst/>
          </a:prstGeom>
          <a:noFill/>
        </p:spPr>
        <p:txBody>
          <a:bodyPr wrap="none" rtlCol="0">
            <a:spAutoFit/>
          </a:bodyPr>
          <a:lstStyle/>
          <a:p>
            <a:r>
              <a:rPr lang="en-US" dirty="0" smtClean="0"/>
              <a:t>Windows only, must have PICT installed first</a:t>
            </a:r>
            <a:endParaRPr lang="en-US" dirty="0"/>
          </a:p>
        </p:txBody>
      </p:sp>
    </p:spTree>
    <p:extLst>
      <p:ext uri="{BB962C8B-B14F-4D97-AF65-F5344CB8AC3E}">
        <p14:creationId xmlns:p14="http://schemas.microsoft.com/office/powerpoint/2010/main" val="2706809259"/>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189442" name="Picture 3" descr="Screen shot 2011-08-02 at 9.57.5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1800"/>
            <a:ext cx="8991600"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190466" name="Picture 4" descr="Screen shot 2011-08-02 at 9.58.2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2300"/>
            <a:ext cx="882967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191490" name="Picture 2" descr="Screen shot 2011-08-02 at 10.06.4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77900"/>
            <a:ext cx="883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Other monitoring tools</a:t>
            </a:r>
            <a:endParaRPr lang="en-US" dirty="0"/>
          </a:p>
        </p:txBody>
      </p:sp>
      <p:sp>
        <p:nvSpPr>
          <p:cNvPr id="192514" name="Content Placeholder 2"/>
          <p:cNvSpPr>
            <a:spLocks noGrp="1"/>
          </p:cNvSpPr>
          <p:nvPr>
            <p:ph idx="1"/>
          </p:nvPr>
        </p:nvSpPr>
        <p:spPr/>
        <p:txBody>
          <a:bodyPr/>
          <a:lstStyle/>
          <a:p>
            <a:r>
              <a:rPr lang="en-US">
                <a:latin typeface="Arial" charset="0"/>
              </a:rPr>
              <a:t>PerfMon – Windows</a:t>
            </a:r>
          </a:p>
          <a:p>
            <a:r>
              <a:rPr lang="en-US">
                <a:latin typeface="Arial" charset="0"/>
              </a:rPr>
              <a:t>Wireshark</a:t>
            </a:r>
          </a:p>
          <a:p>
            <a:r>
              <a:rPr lang="en-US">
                <a:latin typeface="Arial" charset="0"/>
              </a:rPr>
              <a:t>Nagios</a:t>
            </a:r>
          </a:p>
          <a:p>
            <a:r>
              <a:rPr lang="en-US">
                <a:latin typeface="Arial" charset="0"/>
              </a:rPr>
              <a:t>Iometer</a:t>
            </a:r>
          </a:p>
          <a:p>
            <a:pPr lvl="1"/>
            <a:r>
              <a:rPr lang="en-US">
                <a:latin typeface="Arial" charset="0"/>
              </a:rPr>
              <a:t>Iometer is an I/O subsystem measurement and characterization tool for single and clustered systems. </a:t>
            </a:r>
          </a:p>
          <a:p>
            <a:pPr lvl="1"/>
            <a:r>
              <a:rPr lang="en-US">
                <a:latin typeface="Arial" charset="0"/>
              </a:rPr>
              <a:t>It is used as a benchmark and troubleshooting tool and is easily configured to replicate the behavior of many popular applications. One commonly quoted measurement provided by the tool is IOPS.</a:t>
            </a:r>
          </a:p>
          <a:p>
            <a:pPr lvl="1"/>
            <a:r>
              <a:rPr lang="pl-PL">
                <a:latin typeface="Arial" charset="0"/>
              </a:rPr>
              <a:t>http://www.iometer.org/</a:t>
            </a:r>
            <a:endParaRPr lang="en-US">
              <a:latin typeface="Arial"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Iometer</a:t>
            </a:r>
            <a:endParaRPr lang="en-US" dirty="0"/>
          </a:p>
        </p:txBody>
      </p:sp>
      <p:pic>
        <p:nvPicPr>
          <p:cNvPr id="193538" name="Picture 3" descr="iometer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41045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Memory Test Tools</a:t>
            </a:r>
            <a:endParaRPr lang="en-US" dirty="0"/>
          </a:p>
        </p:txBody>
      </p:sp>
      <p:sp>
        <p:nvSpPr>
          <p:cNvPr id="194562" name="Content Placeholder 2"/>
          <p:cNvSpPr>
            <a:spLocks noGrp="1"/>
          </p:cNvSpPr>
          <p:nvPr>
            <p:ph idx="1"/>
          </p:nvPr>
        </p:nvSpPr>
        <p:spPr/>
        <p:txBody>
          <a:bodyPr/>
          <a:lstStyle/>
          <a:p>
            <a:r>
              <a:rPr lang="en-US">
                <a:latin typeface="Arial" charset="0"/>
              </a:rPr>
              <a:t>Memory Validator</a:t>
            </a:r>
          </a:p>
          <a:p>
            <a:pPr lvl="1"/>
            <a:r>
              <a:rPr lang="en-US">
                <a:latin typeface="Arial" charset="0"/>
              </a:rPr>
              <a:t>The vendor, Software Verification, provides software tools for compiled languages and dynamic languages. </a:t>
            </a:r>
          </a:p>
          <a:p>
            <a:pPr lvl="1"/>
            <a:r>
              <a:rPr lang="en-US">
                <a:latin typeface="Arial" charset="0"/>
              </a:rPr>
              <a:t>The toolset concentrates on the core activities of code coverage, memory leak detection, performance profiling, deadlock detection and flow tracing.</a:t>
            </a:r>
          </a:p>
          <a:p>
            <a:pPr lvl="1"/>
            <a:r>
              <a:rPr lang="en-US">
                <a:latin typeface="Arial" charset="0"/>
              </a:rPr>
              <a:t>Pricing for some products is free, and ranges from $199 USD to $695 USD for singe-seat suite licensing. ($4,170 USD for 10 developers)</a:t>
            </a:r>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791200" cy="685800"/>
          </a:xfrm>
        </p:spPr>
        <p:txBody>
          <a:bodyPr/>
          <a:lstStyle/>
          <a:p>
            <a:pPr>
              <a:defRPr/>
            </a:pPr>
            <a:r>
              <a:rPr lang="en-US" dirty="0" smtClean="0"/>
              <a:t>Memory Validator</a:t>
            </a:r>
            <a:endParaRPr lang="en-US" dirty="0"/>
          </a:p>
        </p:txBody>
      </p:sp>
      <p:pic>
        <p:nvPicPr>
          <p:cNvPr id="195586" name="Picture 3" descr="memoryPage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64770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extBox 4"/>
          <p:cNvSpPr txBox="1">
            <a:spLocks noChangeArrowheads="1"/>
          </p:cNvSpPr>
          <p:nvPr/>
        </p:nvSpPr>
        <p:spPr bwMode="auto">
          <a:xfrm>
            <a:off x="3429000" y="6019800"/>
            <a:ext cx="2146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t>Memory Leaks</a:t>
            </a: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196610" name="Picture 5" descr="coverageLarg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543800"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TextBox 6"/>
          <p:cNvSpPr txBox="1">
            <a:spLocks noChangeArrowheads="1"/>
          </p:cNvSpPr>
          <p:nvPr/>
        </p:nvSpPr>
        <p:spPr bwMode="auto">
          <a:xfrm>
            <a:off x="3124200" y="6019800"/>
            <a:ext cx="2632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t>Memory Coverage</a:t>
            </a:r>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p:cNvSpPr>
            <a:spLocks noGrp="1"/>
          </p:cNvSpPr>
          <p:nvPr>
            <p:ph type="title"/>
          </p:nvPr>
        </p:nvSpPr>
        <p:spPr/>
        <p:txBody>
          <a:bodyPr/>
          <a:lstStyle/>
          <a:p>
            <a:pPr eaLnBrk="1" fontAlgn="auto" hangingPunct="1">
              <a:spcAft>
                <a:spcPts val="0"/>
              </a:spcAft>
              <a:defRPr/>
            </a:pPr>
            <a:r>
              <a:rPr lang="en-US" b="1" dirty="0" err="1" smtClean="0">
                <a:latin typeface="Tahoma" charset="0"/>
              </a:rPr>
              <a:t>loadUI</a:t>
            </a:r>
            <a:endParaRPr lang="en-US" b="1" dirty="0">
              <a:latin typeface="Tahoma" charset="0"/>
            </a:endParaRPr>
          </a:p>
        </p:txBody>
      </p:sp>
      <p:sp>
        <p:nvSpPr>
          <p:cNvPr id="183298" name="Content Placeholder 4"/>
          <p:cNvSpPr>
            <a:spLocks noGrp="1"/>
          </p:cNvSpPr>
          <p:nvPr>
            <p:ph idx="1"/>
          </p:nvPr>
        </p:nvSpPr>
        <p:spPr>
          <a:xfrm>
            <a:off x="457200" y="1828800"/>
            <a:ext cx="7162800" cy="4114800"/>
          </a:xfrm>
        </p:spPr>
        <p:txBody>
          <a:bodyPr rtlCol="0">
            <a:normAutofit/>
          </a:bodyPr>
          <a:lstStyle/>
          <a:p>
            <a:pPr eaLnBrk="1" fontAlgn="auto" hangingPunct="1">
              <a:buFont typeface="Arial"/>
              <a:buChar char="•"/>
              <a:defRPr/>
            </a:pPr>
            <a:r>
              <a:rPr lang="en-US" dirty="0" err="1">
                <a:latin typeface="Tahoma" charset="0"/>
              </a:rPr>
              <a:t>loadUI</a:t>
            </a:r>
            <a:r>
              <a:rPr lang="en-US" dirty="0">
                <a:latin typeface="Tahoma" charset="0"/>
              </a:rPr>
              <a:t> is a free and open source cross-platform Load Testing solution. </a:t>
            </a:r>
          </a:p>
          <a:p>
            <a:pPr eaLnBrk="1" fontAlgn="auto" hangingPunct="1">
              <a:buFont typeface="Arial"/>
              <a:buChar char="•"/>
              <a:defRPr/>
            </a:pPr>
            <a:r>
              <a:rPr lang="en-US" dirty="0">
                <a:latin typeface="Tahoma" charset="0"/>
              </a:rPr>
              <a:t>With a visual, drag-and-drop interface, it allows you to create, configure and redistribute your Load Tests interactively and in real-time. </a:t>
            </a:r>
          </a:p>
          <a:p>
            <a:pPr marL="0" indent="0" eaLnBrk="1" fontAlgn="auto" hangingPunct="1">
              <a:buFont typeface="Arial"/>
              <a:buNone/>
              <a:defRPr/>
            </a:pPr>
            <a:endParaRPr lang="en-US" dirty="0">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1"/>
          <p:cNvSpPr>
            <a:spLocks noGrp="1"/>
          </p:cNvSpPr>
          <p:nvPr>
            <p:ph type="title"/>
          </p:nvPr>
        </p:nvSpPr>
        <p:spPr/>
        <p:txBody>
          <a:bodyPr/>
          <a:lstStyle/>
          <a:p>
            <a:pPr eaLnBrk="1" fontAlgn="auto" hangingPunct="1">
              <a:spcAft>
                <a:spcPts val="0"/>
              </a:spcAft>
              <a:defRPr/>
            </a:pPr>
            <a:r>
              <a:rPr lang="en-US" b="1" dirty="0" err="1">
                <a:latin typeface="Tahoma" charset="0"/>
              </a:rPr>
              <a:t>loadUI</a:t>
            </a:r>
            <a:endParaRPr lang="en-US" b="1" dirty="0">
              <a:latin typeface="Tahoma" charset="0"/>
            </a:endParaRPr>
          </a:p>
        </p:txBody>
      </p:sp>
      <p:sp>
        <p:nvSpPr>
          <p:cNvPr id="198658" name="Content Placeholder 2"/>
          <p:cNvSpPr>
            <a:spLocks noGrp="1"/>
          </p:cNvSpPr>
          <p:nvPr>
            <p:ph idx="1"/>
          </p:nvPr>
        </p:nvSpPr>
        <p:spPr/>
        <p:txBody>
          <a:bodyPr/>
          <a:lstStyle/>
          <a:p>
            <a:pPr eaLnBrk="1" hangingPunct="1"/>
            <a:r>
              <a:rPr lang="en-US">
                <a:latin typeface="Tahoma" charset="0"/>
              </a:rPr>
              <a:t>loadUI generates scalable, high-volume and real-world load from any number of local and remote computers.</a:t>
            </a:r>
          </a:p>
          <a:p>
            <a:pPr eaLnBrk="1" hangingPunct="1"/>
            <a:r>
              <a:rPr lang="en-US">
                <a:latin typeface="Tahoma" charset="0"/>
              </a:rPr>
              <a:t>In a single test environment, loadUI provides complete test coverage and supports all the standard protocols and technologies. </a:t>
            </a:r>
          </a:p>
          <a:p>
            <a:pPr eaLnBrk="1" hangingPunct="1"/>
            <a:r>
              <a:rPr lang="en-US">
                <a:latin typeface="Tahoma" charset="0"/>
              </a:rPr>
              <a:t>www.smartbear.com</a:t>
            </a:r>
          </a:p>
          <a:p>
            <a:pPr eaLnBrk="1" hangingPunct="1"/>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Pictmaster</a:t>
            </a:r>
            <a:r>
              <a:rPr lang="en-US" dirty="0" smtClean="0"/>
              <a:t> (2)</a:t>
            </a:r>
            <a:endParaRPr lang="en-US" dirty="0"/>
          </a:p>
        </p:txBody>
      </p:sp>
      <p:pic>
        <p:nvPicPr>
          <p:cNvPr id="4" name="Picture 3" descr="Screen Shot 2014-02-24 at 10.24.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057400"/>
            <a:ext cx="4368800" cy="3543300"/>
          </a:xfrm>
          <a:prstGeom prst="rect">
            <a:avLst/>
          </a:prstGeom>
        </p:spPr>
      </p:pic>
    </p:spTree>
    <p:extLst>
      <p:ext uri="{BB962C8B-B14F-4D97-AF65-F5344CB8AC3E}">
        <p14:creationId xmlns:p14="http://schemas.microsoft.com/office/powerpoint/2010/main" val="1152451976"/>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199682" name="Picture 3" descr="Screen shot 2011-02-23 at 3.07.5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77800"/>
            <a:ext cx="84455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00706" name="Picture 3" descr="Screen shot 2011-02-23 at 3.09.2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171450"/>
            <a:ext cx="8432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01730" name="Picture 3" descr="Screen shot 2011-02-23 at 3.09.5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84150"/>
            <a:ext cx="84074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02754" name="Picture 3" descr="Screen shot 2011-02-23 at 3.10.4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203200"/>
            <a:ext cx="82931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03778" name="Picture 3" descr="Screen shot 2011-02-23 at 3.11.0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184150"/>
            <a:ext cx="83185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04802" name="Picture 3" descr="Screen shot 2011-02-23 at 3.11.1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4150"/>
            <a:ext cx="8382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05826" name="Picture 3" descr="Screen shot 2011-02-23 at 3.11.3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71450"/>
            <a:ext cx="83566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a:xfrm>
            <a:off x="457200" y="457200"/>
            <a:ext cx="7086600" cy="838200"/>
          </a:xfrm>
        </p:spPr>
        <p:txBody>
          <a:bodyPr/>
          <a:lstStyle/>
          <a:p>
            <a:pPr eaLnBrk="1" fontAlgn="auto" hangingPunct="1">
              <a:spcAft>
                <a:spcPts val="0"/>
              </a:spcAft>
              <a:defRPr/>
            </a:pPr>
            <a:r>
              <a:rPr lang="en-US" b="1" dirty="0">
                <a:latin typeface="Tahoma" charset="0"/>
              </a:rPr>
              <a:t>SOASTA </a:t>
            </a:r>
            <a:r>
              <a:rPr lang="en-US" b="1" dirty="0" err="1">
                <a:latin typeface="Tahoma" charset="0"/>
              </a:rPr>
              <a:t>CloudTest</a:t>
            </a:r>
            <a:r>
              <a:rPr lang="en-US" b="1" dirty="0">
                <a:latin typeface="Tahoma" charset="0"/>
              </a:rPr>
              <a:t> Lite</a:t>
            </a:r>
          </a:p>
        </p:txBody>
      </p:sp>
      <p:sp>
        <p:nvSpPr>
          <p:cNvPr id="206850" name="Content Placeholder 2"/>
          <p:cNvSpPr>
            <a:spLocks noGrp="1"/>
          </p:cNvSpPr>
          <p:nvPr>
            <p:ph idx="1"/>
          </p:nvPr>
        </p:nvSpPr>
        <p:spPr>
          <a:xfrm>
            <a:off x="457200" y="1600200"/>
            <a:ext cx="7772400" cy="4114800"/>
          </a:xfrm>
        </p:spPr>
        <p:txBody>
          <a:bodyPr/>
          <a:lstStyle/>
          <a:p>
            <a:pPr eaLnBrk="1" hangingPunct="1"/>
            <a:r>
              <a:rPr lang="en-US">
                <a:latin typeface="Tahoma" charset="0"/>
              </a:rPr>
              <a:t>CloudTest</a:t>
            </a:r>
            <a:r>
              <a:rPr lang="en-US" baseline="30000">
                <a:latin typeface="Tahoma" charset="0"/>
              </a:rPr>
              <a:t>®</a:t>
            </a:r>
            <a:r>
              <a:rPr lang="en-US">
                <a:latin typeface="Tahoma" charset="0"/>
              </a:rPr>
              <a:t> Lite, SOASTA’s free downloadable edition, delivers rapid test creation and real-time analytics for functional testing and frequent, lower-scale performance testing throughout the application development life cycle.</a:t>
            </a:r>
          </a:p>
          <a:p>
            <a:pPr eaLnBrk="1" hangingPunct="1"/>
            <a:r>
              <a:rPr lang="en-US">
                <a:latin typeface="Tahoma" charset="0"/>
              </a:rPr>
              <a:t>Free for 100 virtual users or less</a:t>
            </a:r>
          </a:p>
        </p:txBody>
      </p:sp>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57200" y="838200"/>
            <a:ext cx="7696200" cy="685800"/>
          </a:xfrm>
        </p:spPr>
        <p:txBody>
          <a:bodyPr/>
          <a:lstStyle/>
          <a:p>
            <a:pPr eaLnBrk="1" fontAlgn="auto" hangingPunct="1">
              <a:spcAft>
                <a:spcPts val="0"/>
              </a:spcAft>
              <a:defRPr/>
            </a:pPr>
            <a:r>
              <a:rPr lang="en-US" b="1" dirty="0">
                <a:latin typeface="Tahoma" charset="0"/>
              </a:rPr>
              <a:t>SOASTA </a:t>
            </a:r>
            <a:r>
              <a:rPr lang="en-US" b="1" dirty="0" err="1">
                <a:latin typeface="Tahoma" charset="0"/>
              </a:rPr>
              <a:t>CloudTest</a:t>
            </a:r>
            <a:r>
              <a:rPr lang="en-US" b="1" dirty="0">
                <a:latin typeface="Tahoma" charset="0"/>
              </a:rPr>
              <a:t> Lite (2)</a:t>
            </a:r>
          </a:p>
        </p:txBody>
      </p:sp>
      <p:sp>
        <p:nvSpPr>
          <p:cNvPr id="207874" name="Content Placeholder 2"/>
          <p:cNvSpPr>
            <a:spLocks noGrp="1"/>
          </p:cNvSpPr>
          <p:nvPr>
            <p:ph idx="1"/>
          </p:nvPr>
        </p:nvSpPr>
        <p:spPr/>
        <p:txBody>
          <a:bodyPr/>
          <a:lstStyle/>
          <a:p>
            <a:pPr eaLnBrk="1" hangingPunct="1"/>
            <a:r>
              <a:rPr lang="en-US">
                <a:latin typeface="Tahoma" charset="0"/>
              </a:rPr>
              <a:t>Build, compose, run and analyze functional and performance tests of any complexity</a:t>
            </a:r>
          </a:p>
          <a:p>
            <a:pPr eaLnBrk="1" hangingPunct="1"/>
            <a:r>
              <a:rPr lang="en-US">
                <a:latin typeface="Tahoma" charset="0"/>
              </a:rPr>
              <a:t>Validate Web and mobile applications up to 100 simultaneous users</a:t>
            </a:r>
          </a:p>
          <a:p>
            <a:pPr eaLnBrk="1" hangingPunct="1"/>
            <a:r>
              <a:rPr lang="en-US">
                <a:latin typeface="Tahoma" charset="0"/>
              </a:rPr>
              <a:t>Run tests as often as needed in every phase of development and delivery</a:t>
            </a:r>
          </a:p>
          <a:p>
            <a:pPr eaLnBrk="1" hangingPunct="1"/>
            <a:r>
              <a:rPr lang="en-US">
                <a:latin typeface="Tahoma" charset="0"/>
              </a:rPr>
              <a:t>Test modern web technologies like HTML5, Flash/Flex and Silverlight as well as SOAP and REST web services</a:t>
            </a:r>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457200" y="533400"/>
            <a:ext cx="7162800" cy="762000"/>
          </a:xfrm>
        </p:spPr>
        <p:txBody>
          <a:bodyPr/>
          <a:lstStyle/>
          <a:p>
            <a:pPr eaLnBrk="1" fontAlgn="auto" hangingPunct="1">
              <a:spcAft>
                <a:spcPts val="0"/>
              </a:spcAft>
              <a:defRPr/>
            </a:pPr>
            <a:r>
              <a:rPr lang="en-US" b="1" dirty="0">
                <a:latin typeface="Tahoma" charset="0"/>
              </a:rPr>
              <a:t>SOASTA </a:t>
            </a:r>
            <a:r>
              <a:rPr lang="en-US" b="1" dirty="0" err="1">
                <a:latin typeface="Tahoma" charset="0"/>
              </a:rPr>
              <a:t>CloudTest</a:t>
            </a:r>
            <a:r>
              <a:rPr lang="en-US" b="1" dirty="0">
                <a:latin typeface="Tahoma" charset="0"/>
              </a:rPr>
              <a:t> Lite (2)</a:t>
            </a:r>
          </a:p>
        </p:txBody>
      </p:sp>
      <p:sp>
        <p:nvSpPr>
          <p:cNvPr id="208898" name="Content Placeholder 2"/>
          <p:cNvSpPr>
            <a:spLocks noGrp="1"/>
          </p:cNvSpPr>
          <p:nvPr>
            <p:ph idx="1"/>
          </p:nvPr>
        </p:nvSpPr>
        <p:spPr/>
        <p:txBody>
          <a:bodyPr/>
          <a:lstStyle/>
          <a:p>
            <a:pPr eaLnBrk="1" hangingPunct="1"/>
            <a:r>
              <a:rPr lang="en-US">
                <a:latin typeface="Tahoma" charset="0"/>
              </a:rPr>
              <a:t>Analyze end-to-end performance with real-time, in-memory analytics during test execution</a:t>
            </a:r>
          </a:p>
          <a:p>
            <a:pPr eaLnBrk="1" hangingPunct="1"/>
            <a:r>
              <a:rPr lang="en-US">
                <a:latin typeface="Tahoma" charset="0"/>
              </a:rPr>
              <a:t>Build tests that can be run at large scale with CloudTest On-Demand or other Editions</a:t>
            </a:r>
          </a:p>
          <a:p>
            <a:pPr eaLnBrk="1" hangingPunct="1"/>
            <a:r>
              <a:rPr lang="en-US">
                <a:latin typeface="Tahoma" charset="0"/>
              </a:rPr>
              <a:t>Evaluate CloudTest for larger scale and broader deployment for your team</a:t>
            </a:r>
          </a:p>
          <a:p>
            <a:pPr eaLnBrk="1" hangingPunct="1"/>
            <a:r>
              <a:rPr lang="pt-BR">
                <a:latin typeface="Tahoma" charset="0"/>
              </a:rPr>
              <a:t>http://www.soasta.com/cloudtest/lite/</a:t>
            </a:r>
            <a:endParaRPr lang="en-US">
              <a:latin typeface="Tahoma" charset="0"/>
            </a:endParaRPr>
          </a:p>
          <a:p>
            <a:pPr eaLnBrk="1" hangingPunct="1"/>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Pictmaster</a:t>
            </a:r>
            <a:r>
              <a:rPr lang="en-US" dirty="0" smtClean="0"/>
              <a:t> (3)</a:t>
            </a:r>
            <a:endParaRPr lang="en-US" dirty="0"/>
          </a:p>
        </p:txBody>
      </p:sp>
      <p:pic>
        <p:nvPicPr>
          <p:cNvPr id="4" name="Picture 3" descr="Screen Shot 2014-02-24 at 10.25.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752600"/>
            <a:ext cx="5245100" cy="4508500"/>
          </a:xfrm>
          <a:prstGeom prst="rect">
            <a:avLst/>
          </a:prstGeom>
        </p:spPr>
      </p:pic>
    </p:spTree>
    <p:extLst>
      <p:ext uri="{BB962C8B-B14F-4D97-AF65-F5344CB8AC3E}">
        <p14:creationId xmlns:p14="http://schemas.microsoft.com/office/powerpoint/2010/main" val="2138507318"/>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nvPr>
        </p:nvSpPr>
        <p:spPr>
          <a:xfrm>
            <a:off x="381000" y="457200"/>
            <a:ext cx="7391400" cy="762000"/>
          </a:xfrm>
        </p:spPr>
        <p:txBody>
          <a:bodyPr/>
          <a:lstStyle/>
          <a:p>
            <a:pPr eaLnBrk="1" fontAlgn="auto" hangingPunct="1">
              <a:spcAft>
                <a:spcPts val="0"/>
              </a:spcAft>
              <a:defRPr/>
            </a:pPr>
            <a:r>
              <a:rPr lang="en-US" b="1" dirty="0">
                <a:latin typeface="Tahoma" charset="0"/>
              </a:rPr>
              <a:t>SOASTA </a:t>
            </a:r>
            <a:r>
              <a:rPr lang="en-US" b="1" dirty="0" err="1">
                <a:latin typeface="Tahoma" charset="0"/>
              </a:rPr>
              <a:t>CloudTest</a:t>
            </a:r>
            <a:r>
              <a:rPr lang="en-US" b="1" dirty="0">
                <a:latin typeface="Tahoma" charset="0"/>
              </a:rPr>
              <a:t> Lite (3)</a:t>
            </a:r>
          </a:p>
        </p:txBody>
      </p:sp>
      <p:pic>
        <p:nvPicPr>
          <p:cNvPr id="209922" name="Picture 3" descr="cloudtest-analytics-by-soast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525" y="1801813"/>
            <a:ext cx="8591550"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p:cNvSpPr>
            <a:spLocks noGrp="1"/>
          </p:cNvSpPr>
          <p:nvPr>
            <p:ph type="title"/>
          </p:nvPr>
        </p:nvSpPr>
        <p:spPr>
          <a:xfrm>
            <a:off x="457200" y="685800"/>
            <a:ext cx="7010400" cy="838200"/>
          </a:xfrm>
        </p:spPr>
        <p:txBody>
          <a:bodyPr/>
          <a:lstStyle/>
          <a:p>
            <a:pPr eaLnBrk="1" fontAlgn="auto" hangingPunct="1">
              <a:spcAft>
                <a:spcPts val="0"/>
              </a:spcAft>
              <a:defRPr/>
            </a:pPr>
            <a:r>
              <a:rPr lang="en-US" b="1" dirty="0">
                <a:latin typeface="Tahoma" charset="0"/>
              </a:rPr>
              <a:t>SOASTA </a:t>
            </a:r>
            <a:r>
              <a:rPr lang="en-US" b="1" dirty="0" err="1">
                <a:latin typeface="Tahoma" charset="0"/>
              </a:rPr>
              <a:t>CloudTest</a:t>
            </a:r>
            <a:r>
              <a:rPr lang="en-US" b="1" dirty="0">
                <a:latin typeface="Tahoma" charset="0"/>
              </a:rPr>
              <a:t> Lite (4)</a:t>
            </a:r>
          </a:p>
        </p:txBody>
      </p:sp>
      <p:pic>
        <p:nvPicPr>
          <p:cNvPr id="210946" name="Picture 3" descr="monitoring-by-soast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1138" y="1698625"/>
            <a:ext cx="6532562"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a:xfrm>
            <a:off x="457200" y="228600"/>
            <a:ext cx="7793038" cy="1143000"/>
          </a:xfrm>
        </p:spPr>
        <p:txBody>
          <a:bodyPr/>
          <a:lstStyle/>
          <a:p>
            <a:pPr eaLnBrk="1" fontAlgn="auto" hangingPunct="1">
              <a:spcAft>
                <a:spcPts val="0"/>
              </a:spcAft>
              <a:defRPr/>
            </a:pPr>
            <a:r>
              <a:rPr lang="en-US" b="1" dirty="0">
                <a:latin typeface="Tahoma" charset="0"/>
              </a:rPr>
              <a:t>SOASTA </a:t>
            </a:r>
            <a:r>
              <a:rPr lang="en-US" b="1" dirty="0" err="1">
                <a:latin typeface="Tahoma" charset="0"/>
              </a:rPr>
              <a:t>CloudTest</a:t>
            </a:r>
            <a:r>
              <a:rPr lang="en-US" b="1" dirty="0">
                <a:latin typeface="Tahoma" charset="0"/>
              </a:rPr>
              <a:t> Lite (5)</a:t>
            </a:r>
          </a:p>
        </p:txBody>
      </p:sp>
      <p:pic>
        <p:nvPicPr>
          <p:cNvPr id="211970" name="Picture 3" descr="soasta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7150" y="1676400"/>
            <a:ext cx="6835775"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lstStyle/>
          <a:p>
            <a:pPr eaLnBrk="1" fontAlgn="auto" hangingPunct="1">
              <a:spcAft>
                <a:spcPts val="0"/>
              </a:spcAft>
              <a:defRPr/>
            </a:pPr>
            <a:r>
              <a:rPr lang="en-US" b="1" dirty="0">
                <a:latin typeface="Tahoma" charset="0"/>
              </a:rPr>
              <a:t>Browser Mob</a:t>
            </a:r>
          </a:p>
        </p:txBody>
      </p:sp>
      <p:sp>
        <p:nvSpPr>
          <p:cNvPr id="212994" name="Content Placeholder 2"/>
          <p:cNvSpPr>
            <a:spLocks noGrp="1"/>
          </p:cNvSpPr>
          <p:nvPr>
            <p:ph idx="1"/>
          </p:nvPr>
        </p:nvSpPr>
        <p:spPr/>
        <p:txBody>
          <a:bodyPr/>
          <a:lstStyle/>
          <a:p>
            <a:pPr eaLnBrk="1" hangingPunct="1"/>
            <a:r>
              <a:rPr lang="pl-PL">
                <a:latin typeface="Tahoma" charset="0"/>
              </a:rPr>
              <a:t>Cloud-based performance testing and monitoring.</a:t>
            </a:r>
          </a:p>
          <a:p>
            <a:pPr eaLnBrk="1" hangingPunct="1"/>
            <a:r>
              <a:rPr lang="pl-PL">
                <a:latin typeface="Tahoma" charset="0"/>
              </a:rPr>
              <a:t>Some free plans and open source products</a:t>
            </a:r>
          </a:p>
          <a:p>
            <a:pPr lvl="1" eaLnBrk="1" hangingPunct="1"/>
            <a:r>
              <a:rPr lang="pl-PL" sz="1800">
                <a:latin typeface="Tahoma" charset="0"/>
              </a:rPr>
              <a:t>Free </a:t>
            </a:r>
            <a:r>
              <a:rPr lang="en-US" sz="1800">
                <a:latin typeface="Tahoma" charset="0"/>
              </a:rPr>
              <a:t>–</a:t>
            </a:r>
            <a:r>
              <a:rPr lang="pl-PL" sz="1800">
                <a:latin typeface="Tahoma" charset="0"/>
              </a:rPr>
              <a:t> 100 Virtual Users</a:t>
            </a:r>
          </a:p>
          <a:p>
            <a:pPr eaLnBrk="1" hangingPunct="1"/>
            <a:r>
              <a:rPr lang="pl-PL">
                <a:latin typeface="Tahoma" charset="0"/>
              </a:rPr>
              <a:t>Other plans start at $49/mo for monitoring and $499 for performance testing.</a:t>
            </a:r>
          </a:p>
          <a:p>
            <a:pPr eaLnBrk="1" hangingPunct="1"/>
            <a:r>
              <a:rPr lang="pl-PL">
                <a:latin typeface="Tahoma" charset="0"/>
              </a:rPr>
              <a:t>https://browsermob.com/performance-testing</a:t>
            </a:r>
          </a:p>
          <a:p>
            <a:pPr eaLnBrk="1" hangingPunct="1"/>
            <a:endParaRPr lang="en-US" sz="1600">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5791200" cy="533400"/>
          </a:xfrm>
        </p:spPr>
        <p:txBody>
          <a:bodyPr>
            <a:normAutofit fontScale="90000"/>
          </a:bodyPr>
          <a:lstStyle/>
          <a:p>
            <a:r>
              <a:rPr lang="en-US" dirty="0" smtClean="0"/>
              <a:t>chess</a:t>
            </a:r>
            <a:endParaRPr lang="en-US" dirty="0"/>
          </a:p>
        </p:txBody>
      </p:sp>
      <p:sp>
        <p:nvSpPr>
          <p:cNvPr id="3" name="Content Placeholder 2"/>
          <p:cNvSpPr>
            <a:spLocks noGrp="1"/>
          </p:cNvSpPr>
          <p:nvPr>
            <p:ph idx="1"/>
          </p:nvPr>
        </p:nvSpPr>
        <p:spPr>
          <a:xfrm>
            <a:off x="457200" y="1143000"/>
            <a:ext cx="7620000" cy="4373563"/>
          </a:xfrm>
        </p:spPr>
        <p:txBody>
          <a:bodyPr/>
          <a:lstStyle/>
          <a:p>
            <a:r>
              <a:rPr lang="en-US" dirty="0"/>
              <a:t>Systematic Concurrency-Testing </a:t>
            </a:r>
            <a:r>
              <a:rPr lang="en-US" dirty="0" smtClean="0"/>
              <a:t>Tool</a:t>
            </a:r>
          </a:p>
          <a:p>
            <a:r>
              <a:rPr lang="en-US" dirty="0"/>
              <a:t>CHESS is a tool for systematically testing multithreaded code. Given a concurrent test, CHESS systematically drives the test along all possible thread </a:t>
            </a:r>
            <a:r>
              <a:rPr lang="en-US" dirty="0" err="1"/>
              <a:t>interleavings</a:t>
            </a:r>
            <a:r>
              <a:rPr lang="en-US" dirty="0"/>
              <a:t>. </a:t>
            </a:r>
            <a:endParaRPr lang="en-US" dirty="0" smtClean="0"/>
          </a:p>
          <a:p>
            <a:r>
              <a:rPr lang="en-US" dirty="0" smtClean="0"/>
              <a:t>It </a:t>
            </a:r>
            <a:r>
              <a:rPr lang="en-US" dirty="0"/>
              <a:t>uses model-checking techniques to explore effectively the enormously large state space of </a:t>
            </a:r>
            <a:r>
              <a:rPr lang="en-US" dirty="0" err="1"/>
              <a:t>interleavings</a:t>
            </a:r>
            <a:r>
              <a:rPr lang="en-US" dirty="0"/>
              <a:t> and provides quantified coverage guarantees. </a:t>
            </a:r>
            <a:endParaRPr lang="en-US" dirty="0" smtClean="0"/>
          </a:p>
          <a:p>
            <a:r>
              <a:rPr lang="en-US" dirty="0" smtClean="0"/>
              <a:t>CHESS </a:t>
            </a:r>
            <a:r>
              <a:rPr lang="en-US" dirty="0"/>
              <a:t>can check for assertions, deadlocks, </a:t>
            </a:r>
            <a:r>
              <a:rPr lang="en-US" dirty="0" err="1"/>
              <a:t>livelocks</a:t>
            </a:r>
            <a:r>
              <a:rPr lang="en-US" dirty="0"/>
              <a:t>, and data races. </a:t>
            </a:r>
            <a:endParaRPr lang="en-US" dirty="0" smtClean="0"/>
          </a:p>
          <a:p>
            <a:r>
              <a:rPr lang="en-US" dirty="0" smtClean="0"/>
              <a:t>On </a:t>
            </a:r>
            <a:r>
              <a:rPr lang="en-US" dirty="0"/>
              <a:t>finding an error, CHESS can reproduce the thread interleaving that exposed an error. </a:t>
            </a:r>
            <a:endParaRPr lang="en-US" dirty="0" smtClean="0"/>
          </a:p>
          <a:p>
            <a:r>
              <a:rPr lang="en-US" dirty="0" smtClean="0"/>
              <a:t>CHESS </a:t>
            </a:r>
            <a:r>
              <a:rPr lang="en-US" dirty="0"/>
              <a:t>is research tool developed by Microsoft </a:t>
            </a:r>
            <a:r>
              <a:rPr lang="en-US" dirty="0" smtClean="0"/>
              <a:t>Research.</a:t>
            </a:r>
          </a:p>
          <a:p>
            <a:r>
              <a:rPr lang="en-US" dirty="0" smtClean="0"/>
              <a:t>Visit </a:t>
            </a:r>
            <a:r>
              <a:rPr lang="en-US" dirty="0"/>
              <a:t>http://</a:t>
            </a:r>
            <a:r>
              <a:rPr lang="en-US" dirty="0" err="1"/>
              <a:t>research.microsoft.com</a:t>
            </a:r>
            <a:r>
              <a:rPr lang="en-US" dirty="0"/>
              <a:t>/projects/CHESS/ for more information.</a:t>
            </a:r>
          </a:p>
        </p:txBody>
      </p:sp>
    </p:spTree>
    <p:extLst>
      <p:ext uri="{BB962C8B-B14F-4D97-AF65-F5344CB8AC3E}">
        <p14:creationId xmlns:p14="http://schemas.microsoft.com/office/powerpoint/2010/main" val="25180169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title"/>
          </p:nvPr>
        </p:nvSpPr>
        <p:spPr>
          <a:xfrm>
            <a:off x="457200" y="152400"/>
            <a:ext cx="8077200" cy="1371600"/>
          </a:xfrm>
        </p:spPr>
        <p:txBody>
          <a:bodyPr/>
          <a:lstStyle/>
          <a:p>
            <a:pPr eaLnBrk="1" fontAlgn="auto" hangingPunct="1">
              <a:spcAft>
                <a:spcPts val="0"/>
              </a:spcAft>
              <a:defRPr/>
            </a:pPr>
            <a:r>
              <a:rPr lang="en-US" b="1" dirty="0">
                <a:latin typeface="Tahoma" charset="0"/>
              </a:rPr>
              <a:t>Other Notable Free Load Test Tools</a:t>
            </a:r>
          </a:p>
        </p:txBody>
      </p:sp>
      <p:sp>
        <p:nvSpPr>
          <p:cNvPr id="214018" name="Content Placeholder 2"/>
          <p:cNvSpPr>
            <a:spLocks noGrp="1"/>
          </p:cNvSpPr>
          <p:nvPr>
            <p:ph idx="1"/>
          </p:nvPr>
        </p:nvSpPr>
        <p:spPr>
          <a:xfrm>
            <a:off x="533400" y="1905000"/>
            <a:ext cx="7772400" cy="4114800"/>
          </a:xfrm>
        </p:spPr>
        <p:txBody>
          <a:bodyPr/>
          <a:lstStyle/>
          <a:p>
            <a:pPr eaLnBrk="1" hangingPunct="1"/>
            <a:r>
              <a:rPr lang="en-US">
                <a:latin typeface="Tahoma" charset="0"/>
              </a:rPr>
              <a:t>Apache Jmeter - </a:t>
            </a:r>
            <a:r>
              <a:rPr lang="en-US" b="0">
                <a:latin typeface="Tahoma" charset="0"/>
              </a:rPr>
              <a:t>http://jakarta.apache.org/jmeter/</a:t>
            </a:r>
          </a:p>
          <a:p>
            <a:pPr eaLnBrk="1" hangingPunct="1"/>
            <a:r>
              <a:rPr lang="en-US">
                <a:latin typeface="Tahoma" charset="0"/>
              </a:rPr>
              <a:t>fwptt - </a:t>
            </a:r>
            <a:r>
              <a:rPr lang="en-US" b="0">
                <a:latin typeface="Tahoma" charset="0"/>
              </a:rPr>
              <a:t>http://fwptt.sourceforge.net/</a:t>
            </a:r>
          </a:p>
          <a:p>
            <a:pPr lvl="1" eaLnBrk="1" hangingPunct="1"/>
            <a:r>
              <a:rPr lang="en-US">
                <a:latin typeface="Tahoma" charset="0"/>
              </a:rPr>
              <a:t>For web applications</a:t>
            </a:r>
          </a:p>
          <a:p>
            <a:pPr eaLnBrk="1" hangingPunct="1"/>
            <a:r>
              <a:rPr lang="en-US">
                <a:latin typeface="Tahoma" charset="0"/>
              </a:rPr>
              <a:t>The Grinder - </a:t>
            </a:r>
            <a:r>
              <a:rPr lang="en-US" b="0">
                <a:latin typeface="Tahoma" charset="0"/>
              </a:rPr>
              <a:t>http://grinder.sourceforge.net/</a:t>
            </a:r>
          </a:p>
          <a:p>
            <a:pPr lvl="1" eaLnBrk="1" hangingPunct="1"/>
            <a:r>
              <a:rPr lang="en-US">
                <a:latin typeface="Tahoma" charset="0"/>
              </a:rPr>
              <a:t>For Java applications</a:t>
            </a:r>
          </a:p>
          <a:p>
            <a:pPr eaLnBrk="1" hangingPunct="1"/>
            <a:r>
              <a:rPr lang="en-US">
                <a:latin typeface="Tahoma" charset="0"/>
              </a:rPr>
              <a:t>OpenSTA - </a:t>
            </a:r>
            <a:r>
              <a:rPr lang="en-US" b="0">
                <a:latin typeface="Tahoma" charset="0"/>
              </a:rPr>
              <a:t>http://www.opensta.org/</a:t>
            </a:r>
          </a:p>
          <a:p>
            <a:pPr eaLnBrk="1" hangingPunct="1"/>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Others?</a:t>
            </a:r>
          </a:p>
        </p:txBody>
      </p:sp>
      <p:sp>
        <p:nvSpPr>
          <p:cNvPr id="215042" name="Rectangle 3"/>
          <p:cNvSpPr>
            <a:spLocks noGrp="1" noChangeArrowheads="1"/>
          </p:cNvSpPr>
          <p:nvPr>
            <p:ph idx="1"/>
          </p:nvPr>
        </p:nvSpPr>
        <p:spPr>
          <a:xfrm>
            <a:off x="838200" y="2133600"/>
            <a:ext cx="7772400" cy="4114800"/>
          </a:xfrm>
        </p:spPr>
        <p:txBody>
          <a:bodyPr/>
          <a:lstStyle/>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p:txBody>
      </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Test Management</a:t>
            </a:r>
          </a:p>
        </p:txBody>
      </p:sp>
      <p:sp>
        <p:nvSpPr>
          <p:cNvPr id="216066" name="Rectangle 3"/>
          <p:cNvSpPr>
            <a:spLocks noGrp="1" noChangeArrowheads="1"/>
          </p:cNvSpPr>
          <p:nvPr>
            <p:ph idx="1"/>
          </p:nvPr>
        </p:nvSpPr>
        <p:spPr>
          <a:xfrm>
            <a:off x="533400" y="1905000"/>
            <a:ext cx="7772400" cy="4114800"/>
          </a:xfrm>
        </p:spPr>
        <p:txBody>
          <a:bodyPr/>
          <a:lstStyle/>
          <a:p>
            <a:pPr eaLnBrk="1" hangingPunct="1">
              <a:lnSpc>
                <a:spcPct val="90000"/>
              </a:lnSpc>
            </a:pPr>
            <a:r>
              <a:rPr lang="en-US">
                <a:latin typeface="Tahoma" charset="0"/>
              </a:rPr>
              <a:t>Testopia</a:t>
            </a:r>
          </a:p>
          <a:p>
            <a:pPr lvl="1" eaLnBrk="1" hangingPunct="1">
              <a:lnSpc>
                <a:spcPct val="90000"/>
              </a:lnSpc>
            </a:pPr>
            <a:r>
              <a:rPr lang="en-US">
                <a:latin typeface="Tahoma" charset="0"/>
              </a:rPr>
              <a:t>Testopia is a test case management extension for Bugzilla. </a:t>
            </a:r>
          </a:p>
          <a:p>
            <a:pPr lvl="1" eaLnBrk="1" hangingPunct="1">
              <a:lnSpc>
                <a:spcPct val="90000"/>
              </a:lnSpc>
            </a:pPr>
            <a:r>
              <a:rPr lang="en-US">
                <a:latin typeface="Tahoma" charset="0"/>
              </a:rPr>
              <a:t>It is designed to be a generic tool for tracking test cases, allowing for testing organizations to integrate bug reporting with their test case run results. </a:t>
            </a:r>
          </a:p>
          <a:p>
            <a:pPr lvl="1" eaLnBrk="1" hangingPunct="1">
              <a:lnSpc>
                <a:spcPct val="90000"/>
              </a:lnSpc>
            </a:pPr>
            <a:r>
              <a:rPr lang="en-US">
                <a:latin typeface="Tahoma" charset="0"/>
              </a:rPr>
              <a:t>Though it is designed with software testing in mind, it can be used to track testing on virtually anything in the engineering process. </a:t>
            </a:r>
          </a:p>
          <a:p>
            <a:pPr lvl="1" eaLnBrk="1" hangingPunct="1">
              <a:lnSpc>
                <a:spcPct val="90000"/>
              </a:lnSpc>
            </a:pPr>
            <a:r>
              <a:rPr lang="en-US">
                <a:latin typeface="Tahoma" charset="0"/>
              </a:rPr>
              <a:t>http://sourceforge.net/projects/testopia</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ChangeArrowheads="1"/>
          </p:cNvSpPr>
          <p:nvPr>
            <p:ph type="title"/>
          </p:nvPr>
        </p:nvSpPr>
        <p:spPr/>
        <p:txBody>
          <a:bodyPr/>
          <a:lstStyle/>
          <a:p>
            <a:pPr eaLnBrk="1" fontAlgn="auto" hangingPunct="1">
              <a:spcAft>
                <a:spcPts val="0"/>
              </a:spcAft>
              <a:defRPr/>
            </a:pPr>
            <a:r>
              <a:rPr lang="en-US">
                <a:latin typeface="Tahoma" charset="0"/>
              </a:rPr>
              <a:t>Testopia</a:t>
            </a:r>
          </a:p>
        </p:txBody>
      </p:sp>
      <p:pic>
        <p:nvPicPr>
          <p:cNvPr id="218114" name="Picture 3" descr="C:\Documents and Settings\Owner\My Documents\My Pictures\testopia.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64801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ChangeArrowheads="1"/>
          </p:cNvSpPr>
          <p:nvPr>
            <p:ph type="title"/>
          </p:nvPr>
        </p:nvSpPr>
        <p:spPr/>
        <p:txBody>
          <a:bodyPr/>
          <a:lstStyle/>
          <a:p>
            <a:pPr eaLnBrk="1" fontAlgn="auto" hangingPunct="1">
              <a:spcAft>
                <a:spcPts val="0"/>
              </a:spcAft>
              <a:defRPr/>
            </a:pPr>
            <a:r>
              <a:rPr lang="en-US" b="1" dirty="0" err="1" smtClean="0">
                <a:latin typeface="Tahoma" charset="0"/>
              </a:rPr>
              <a:t>qaManager</a:t>
            </a:r>
            <a:endParaRPr lang="en-US" b="1" dirty="0">
              <a:latin typeface="Tahoma" charset="0"/>
            </a:endParaRPr>
          </a:p>
        </p:txBody>
      </p:sp>
      <p:sp>
        <p:nvSpPr>
          <p:cNvPr id="220162" name="Rectangle 3"/>
          <p:cNvSpPr>
            <a:spLocks noGrp="1" noChangeArrowheads="1"/>
          </p:cNvSpPr>
          <p:nvPr>
            <p:ph idx="1"/>
          </p:nvPr>
        </p:nvSpPr>
        <p:spPr>
          <a:xfrm>
            <a:off x="381000" y="2286000"/>
            <a:ext cx="7772400" cy="4114800"/>
          </a:xfrm>
        </p:spPr>
        <p:txBody>
          <a:bodyPr/>
          <a:lstStyle/>
          <a:p>
            <a:pPr eaLnBrk="1" hangingPunct="1">
              <a:lnSpc>
                <a:spcPct val="90000"/>
              </a:lnSpc>
            </a:pPr>
            <a:r>
              <a:rPr lang="en-US">
                <a:latin typeface="Tahoma" charset="0"/>
              </a:rPr>
              <a:t>Web-based application used for keeping track of engineering and customer releases of Software Projects, Resource allocations and related information. </a:t>
            </a:r>
          </a:p>
          <a:p>
            <a:pPr eaLnBrk="1" hangingPunct="1">
              <a:lnSpc>
                <a:spcPct val="90000"/>
              </a:lnSpc>
            </a:pPr>
            <a:r>
              <a:rPr lang="en-US">
                <a:latin typeface="Tahoma" charset="0"/>
              </a:rPr>
              <a:t>It helps QA Managers to keep track of releases effectively.Powered by OpenXava and Java.</a:t>
            </a:r>
          </a:p>
          <a:p>
            <a:pPr eaLnBrk="1" hangingPunct="1">
              <a:lnSpc>
                <a:spcPct val="90000"/>
              </a:lnSpc>
            </a:pPr>
            <a:r>
              <a:rPr lang="en-US">
                <a:latin typeface="Tahoma" charset="0"/>
              </a:rPr>
              <a:t>http://sourceforge.net/projects/qamanager</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5791200" cy="609600"/>
          </a:xfrm>
        </p:spPr>
        <p:txBody>
          <a:bodyPr>
            <a:normAutofit fontScale="90000"/>
          </a:bodyPr>
          <a:lstStyle/>
          <a:p>
            <a:r>
              <a:rPr lang="en-US" dirty="0" smtClean="0"/>
              <a:t>ACTS</a:t>
            </a:r>
            <a:endParaRPr lang="en-US" dirty="0"/>
          </a:p>
        </p:txBody>
      </p:sp>
      <p:pic>
        <p:nvPicPr>
          <p:cNvPr id="6" name="Picture 5" descr="Screen Shot 2014-02-24 at 10.51.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7982030" cy="4114800"/>
          </a:xfrm>
          <a:prstGeom prst="rect">
            <a:avLst/>
          </a:prstGeom>
        </p:spPr>
      </p:pic>
    </p:spTree>
    <p:extLst>
      <p:ext uri="{BB962C8B-B14F-4D97-AF65-F5344CB8AC3E}">
        <p14:creationId xmlns:p14="http://schemas.microsoft.com/office/powerpoint/2010/main" val="753502516"/>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title"/>
          </p:nvPr>
        </p:nvSpPr>
        <p:spPr>
          <a:xfrm>
            <a:off x="381000" y="381000"/>
            <a:ext cx="5791200" cy="685800"/>
          </a:xfrm>
        </p:spPr>
        <p:txBody>
          <a:bodyPr/>
          <a:lstStyle/>
          <a:p>
            <a:pPr eaLnBrk="1" fontAlgn="auto" hangingPunct="1">
              <a:spcAft>
                <a:spcPts val="0"/>
              </a:spcAft>
              <a:defRPr/>
            </a:pPr>
            <a:r>
              <a:rPr lang="en-US" b="1" dirty="0" err="1">
                <a:latin typeface="Tahoma" charset="0"/>
              </a:rPr>
              <a:t>QAManager</a:t>
            </a:r>
            <a:r>
              <a:rPr lang="en-US" b="1" dirty="0">
                <a:latin typeface="Tahoma" charset="0"/>
              </a:rPr>
              <a:t> (2)</a:t>
            </a:r>
          </a:p>
        </p:txBody>
      </p:sp>
      <p:pic>
        <p:nvPicPr>
          <p:cNvPr id="222210" name="Picture 3" descr="C:\Documents and Settings\Owner\My Documents\My Pictures\qamanager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219200"/>
            <a:ext cx="6324600"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p:txBody>
          <a:bodyPr/>
          <a:lstStyle/>
          <a:p>
            <a:pPr eaLnBrk="1" fontAlgn="auto" hangingPunct="1">
              <a:spcAft>
                <a:spcPts val="0"/>
              </a:spcAft>
              <a:defRPr/>
            </a:pPr>
            <a:r>
              <a:rPr lang="en-US" b="1" dirty="0" err="1" smtClean="0">
                <a:latin typeface="Tahoma" charset="0"/>
              </a:rPr>
              <a:t>testmaster</a:t>
            </a:r>
            <a:endParaRPr lang="en-US" b="1" dirty="0">
              <a:latin typeface="Tahoma" charset="0"/>
            </a:endParaRPr>
          </a:p>
        </p:txBody>
      </p:sp>
      <p:sp>
        <p:nvSpPr>
          <p:cNvPr id="224258" name="Rectangle 3"/>
          <p:cNvSpPr>
            <a:spLocks noGrp="1" noChangeArrowheads="1"/>
          </p:cNvSpPr>
          <p:nvPr>
            <p:ph idx="1"/>
          </p:nvPr>
        </p:nvSpPr>
        <p:spPr>
          <a:xfrm>
            <a:off x="609600" y="2057400"/>
            <a:ext cx="7772400" cy="4114800"/>
          </a:xfrm>
        </p:spPr>
        <p:txBody>
          <a:bodyPr/>
          <a:lstStyle/>
          <a:p>
            <a:pPr eaLnBrk="1" hangingPunct="1"/>
            <a:r>
              <a:rPr lang="en-US">
                <a:latin typeface="Tahoma" charset="0"/>
              </a:rPr>
              <a:t>A test case logging, reporting and test automation tool, much like the commercial product Test Director. </a:t>
            </a:r>
          </a:p>
          <a:p>
            <a:pPr eaLnBrk="1" hangingPunct="1"/>
            <a:r>
              <a:rPr lang="en-US">
                <a:latin typeface="Tahoma" charset="0"/>
              </a:rPr>
              <a:t>http://testmaster.sourceforge.net/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C:\Documents and Settings\Owner\My Documents\My Pictures\testcaselis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2400"/>
            <a:ext cx="56324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027" descr="C:\Documents and Settings\Owner\My Documents\My Pictures\testsuitelis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28600"/>
            <a:ext cx="533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C:\Documents and Settings\Owner\My Documents\My Pictures\testsuitesta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81000"/>
            <a:ext cx="53340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027" descr="C:\Documents and Settings\Owner\My Documents\My Pictures\addtestcas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1750"/>
            <a:ext cx="58674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descr="C:\Documents and Settings\Owner\My Documents\My Pictures\testcaseed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0"/>
            <a:ext cx="58801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1026"/>
          <p:cNvSpPr>
            <a:spLocks noGrp="1" noChangeArrowheads="1"/>
          </p:cNvSpPr>
          <p:nvPr>
            <p:ph type="title"/>
          </p:nvPr>
        </p:nvSpPr>
        <p:spPr/>
        <p:txBody>
          <a:bodyPr/>
          <a:lstStyle/>
          <a:p>
            <a:pPr eaLnBrk="1" fontAlgn="auto" hangingPunct="1">
              <a:spcAft>
                <a:spcPts val="0"/>
              </a:spcAft>
              <a:defRPr/>
            </a:pPr>
            <a:r>
              <a:rPr lang="en-US" b="1" dirty="0">
                <a:latin typeface="Tahoma" charset="0"/>
              </a:rPr>
              <a:t>Zeta Test</a:t>
            </a:r>
          </a:p>
        </p:txBody>
      </p:sp>
      <p:sp>
        <p:nvSpPr>
          <p:cNvPr id="236546" name="Rectangle 1027"/>
          <p:cNvSpPr>
            <a:spLocks noGrp="1" noChangeArrowheads="1"/>
          </p:cNvSpPr>
          <p:nvPr>
            <p:ph idx="1"/>
          </p:nvPr>
        </p:nvSpPr>
        <p:spPr/>
        <p:txBody>
          <a:bodyPr/>
          <a:lstStyle/>
          <a:p>
            <a:pPr eaLnBrk="1" hangingPunct="1">
              <a:lnSpc>
                <a:spcPct val="90000"/>
              </a:lnSpc>
            </a:pPr>
            <a:r>
              <a:rPr lang="en-US">
                <a:latin typeface="Tahoma" charset="0"/>
              </a:rPr>
              <a:t>Zeta Test is an integrated test management environment that enables you to perform black-box tests, white-box tests, regression tests or change management tests of software applications.</a:t>
            </a:r>
          </a:p>
          <a:p>
            <a:pPr eaLnBrk="1" hangingPunct="1">
              <a:lnSpc>
                <a:spcPct val="90000"/>
              </a:lnSpc>
            </a:pPr>
            <a:r>
              <a:rPr lang="en-US">
                <a:latin typeface="Tahoma" charset="0"/>
              </a:rPr>
              <a:t>Zeta Test helps you to plan, perform, log, monitor and document the tests, and then to evaluate the test results.</a:t>
            </a:r>
          </a:p>
          <a:p>
            <a:pPr eaLnBrk="1" hangingPunct="1">
              <a:lnSpc>
                <a:spcPct val="90000"/>
              </a:lnSpc>
            </a:pPr>
            <a:r>
              <a:rPr lang="en-US">
                <a:latin typeface="Tahoma" charset="0"/>
              </a:rPr>
              <a:t>Cost – Free</a:t>
            </a:r>
          </a:p>
          <a:p>
            <a:pPr eaLnBrk="1" hangingPunct="1">
              <a:lnSpc>
                <a:spcPct val="90000"/>
              </a:lnSpc>
            </a:pPr>
            <a:r>
              <a:rPr lang="en-US">
                <a:latin typeface="Tahoma" charset="0"/>
              </a:rPr>
              <a:t>www.zeta-test.com</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3" descr="Z:\randallrice On My Mac\Pictures\zetates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28600"/>
            <a:ext cx="5715000" cy="61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p:nvPr>
        </p:nvSpPr>
        <p:spPr/>
        <p:txBody>
          <a:bodyPr/>
          <a:lstStyle/>
          <a:p>
            <a:pPr eaLnBrk="1" fontAlgn="auto" hangingPunct="1">
              <a:spcAft>
                <a:spcPts val="0"/>
              </a:spcAft>
              <a:defRPr/>
            </a:pPr>
            <a:r>
              <a:rPr lang="en-US" b="1" dirty="0" err="1">
                <a:latin typeface="Tahoma" charset="0"/>
              </a:rPr>
              <a:t>XQual</a:t>
            </a:r>
            <a:endParaRPr lang="en-US" b="1" dirty="0">
              <a:latin typeface="Tahoma" charset="0"/>
            </a:endParaRPr>
          </a:p>
        </p:txBody>
      </p:sp>
      <p:sp>
        <p:nvSpPr>
          <p:cNvPr id="240642" name="Rectangle 3"/>
          <p:cNvSpPr>
            <a:spLocks noGrp="1" noChangeArrowheads="1"/>
          </p:cNvSpPr>
          <p:nvPr>
            <p:ph idx="1"/>
          </p:nvPr>
        </p:nvSpPr>
        <p:spPr/>
        <p:txBody>
          <a:bodyPr/>
          <a:lstStyle/>
          <a:p>
            <a:pPr eaLnBrk="1" hangingPunct="1">
              <a:lnSpc>
                <a:spcPct val="90000"/>
              </a:lnSpc>
            </a:pPr>
            <a:r>
              <a:rPr lang="en-US">
                <a:latin typeface="Tahoma" charset="0"/>
              </a:rPr>
              <a:t>Free at http://www.xqual.com</a:t>
            </a:r>
          </a:p>
          <a:p>
            <a:pPr eaLnBrk="1" hangingPunct="1">
              <a:lnSpc>
                <a:spcPct val="90000"/>
              </a:lnSpc>
            </a:pPr>
            <a:r>
              <a:rPr lang="en-US">
                <a:latin typeface="Tahoma" charset="0"/>
              </a:rPr>
              <a:t>XStudio is a fully-graphical application developed in Java (so theoretically deployable on any OS).</a:t>
            </a:r>
          </a:p>
          <a:p>
            <a:pPr eaLnBrk="1" hangingPunct="1">
              <a:lnSpc>
                <a:spcPct val="90000"/>
              </a:lnSpc>
            </a:pPr>
            <a:r>
              <a:rPr lang="en-US">
                <a:latin typeface="Tahoma" charset="0"/>
              </a:rPr>
              <a:t>All of the data are organized within trees for more flexibility.  </a:t>
            </a:r>
            <a:r>
              <a:rPr lang="en-US">
                <a:solidFill>
                  <a:srgbClr val="7F7F7F"/>
                </a:solidFill>
                <a:latin typeface="Tahoma" charset="0"/>
              </a:rPr>
              <a:t>	</a:t>
            </a:r>
            <a:r>
              <a:rPr lang="en-US">
                <a:latin typeface="Tahoma" charset="0"/>
              </a:rPr>
              <a:t>   </a:t>
            </a:r>
          </a:p>
          <a:p>
            <a:pPr eaLnBrk="1" hangingPunct="1">
              <a:lnSpc>
                <a:spcPct val="90000"/>
              </a:lnSpc>
            </a:pPr>
            <a:r>
              <a:rPr lang="en-US">
                <a:latin typeface="Tahoma" charset="0"/>
              </a:rPr>
              <a:t>Integrated management - All entities involved in the QA/testing projects are managed by XStudio. </a:t>
            </a:r>
          </a:p>
          <a:p>
            <a:pPr lvl="1" eaLnBrk="1" hangingPunct="1">
              <a:lnSpc>
                <a:spcPct val="90000"/>
              </a:lnSpc>
            </a:pPr>
            <a:r>
              <a:rPr lang="en-US" sz="1800">
                <a:latin typeface="Tahoma" charset="0"/>
              </a:rPr>
              <a:t>This makes lots of metrics/statistics/status generation much more easier. </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(2)</a:t>
            </a:r>
            <a:endParaRPr lang="en-US" dirty="0"/>
          </a:p>
        </p:txBody>
      </p:sp>
      <p:pic>
        <p:nvPicPr>
          <p:cNvPr id="6" name="Picture 5" descr="Screen Shot 2014-02-24 at 10.53.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858000" cy="4802989"/>
          </a:xfrm>
          <a:prstGeom prst="rect">
            <a:avLst/>
          </a:prstGeom>
        </p:spPr>
      </p:pic>
    </p:spTree>
    <p:extLst>
      <p:ext uri="{BB962C8B-B14F-4D97-AF65-F5344CB8AC3E}">
        <p14:creationId xmlns:p14="http://schemas.microsoft.com/office/powerpoint/2010/main" val="1037428610"/>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Z:\randallrice On My Mac\Pictures\xqual_tree_searc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
            <a:ext cx="76866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pPr eaLnBrk="1" fontAlgn="auto" hangingPunct="1">
              <a:spcAft>
                <a:spcPts val="0"/>
              </a:spcAft>
              <a:defRPr/>
            </a:pPr>
            <a:r>
              <a:rPr lang="en-US" b="1" dirty="0">
                <a:latin typeface="Tahoma" charset="0"/>
              </a:rPr>
              <a:t>QA Book</a:t>
            </a:r>
          </a:p>
        </p:txBody>
      </p:sp>
      <p:sp>
        <p:nvSpPr>
          <p:cNvPr id="244738" name="Content Placeholder 2"/>
          <p:cNvSpPr>
            <a:spLocks noGrp="1"/>
          </p:cNvSpPr>
          <p:nvPr>
            <p:ph idx="1"/>
          </p:nvPr>
        </p:nvSpPr>
        <p:spPr/>
        <p:txBody>
          <a:bodyPr/>
          <a:lstStyle/>
          <a:p>
            <a:pPr eaLnBrk="1" hangingPunct="1"/>
            <a:r>
              <a:rPr lang="en-US">
                <a:latin typeface="Tahoma" charset="0"/>
              </a:rPr>
              <a:t>Windows-based</a:t>
            </a:r>
          </a:p>
          <a:p>
            <a:pPr eaLnBrk="1" hangingPunct="1"/>
            <a:r>
              <a:rPr lang="en-US">
                <a:latin typeface="Tahoma" charset="0"/>
              </a:rPr>
              <a:t>Allows you to create, edit and manage requirements, test cases, defects, environments, project success criteria, reporting, automated testing and more.</a:t>
            </a:r>
          </a:p>
          <a:p>
            <a:pPr eaLnBrk="1" hangingPunct="1"/>
            <a:r>
              <a:rPr lang="fi-FI" b="0">
                <a:latin typeface="Tahoma" charset="0"/>
              </a:rPr>
              <a:t>http://www.freetestmanagementtool.com/</a:t>
            </a:r>
            <a:r>
              <a:rPr lang="en-US" b="0">
                <a:latin typeface="Tahoma" charset="0"/>
              </a:rPr>
              <a:t>Free</a:t>
            </a:r>
          </a:p>
        </p:txBody>
      </p:sp>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45762" name="Picture 3" descr="Vienna Screen - Test Case Crea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6106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47810" name="Picture 4" descr="Vienna Screen - Test Cases 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89154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49858" name="Picture 3" descr="Vienna Screen - Defect Detai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2438"/>
            <a:ext cx="891540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51906" name="Picture 3" descr="Vienna Screen - Defect Lis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01675"/>
            <a:ext cx="89154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3" descr="Vienna Screen - Reports - Exampl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
            <a:ext cx="65008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descr="Vienna Screen - Reports - Setting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6411913" cy="625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Bromine</a:t>
            </a:r>
          </a:p>
        </p:txBody>
      </p:sp>
      <p:sp>
        <p:nvSpPr>
          <p:cNvPr id="258050" name="Rectangle 3"/>
          <p:cNvSpPr>
            <a:spLocks noGrp="1" noChangeArrowheads="1"/>
          </p:cNvSpPr>
          <p:nvPr>
            <p:ph idx="1"/>
          </p:nvPr>
        </p:nvSpPr>
        <p:spPr>
          <a:xfrm>
            <a:off x="533400" y="1752600"/>
            <a:ext cx="7772400" cy="4114800"/>
          </a:xfrm>
        </p:spPr>
        <p:txBody>
          <a:bodyPr/>
          <a:lstStyle/>
          <a:p>
            <a:pPr eaLnBrk="1" hangingPunct="1">
              <a:lnSpc>
                <a:spcPct val="90000"/>
              </a:lnSpc>
            </a:pPr>
            <a:r>
              <a:rPr lang="en-US" sz="1800">
                <a:latin typeface="Tahoma" charset="0"/>
              </a:rPr>
              <a:t>Part of the Selenium suite of tools</a:t>
            </a:r>
          </a:p>
          <a:p>
            <a:pPr eaLnBrk="1" hangingPunct="1">
              <a:lnSpc>
                <a:spcPct val="90000"/>
              </a:lnSpc>
            </a:pPr>
            <a:r>
              <a:rPr lang="en-US" sz="1800">
                <a:latin typeface="Tahoma" charset="0"/>
              </a:rPr>
              <a:t>Web-based QA tool for Selenium, that enables you to easily run Selenium-RC tests and view the results. </a:t>
            </a:r>
          </a:p>
          <a:p>
            <a:pPr eaLnBrk="1" hangingPunct="1">
              <a:lnSpc>
                <a:spcPct val="90000"/>
              </a:lnSpc>
            </a:pPr>
            <a:r>
              <a:rPr lang="en-US" sz="1800">
                <a:latin typeface="Tahoma" charset="0"/>
              </a:rPr>
              <a:t>It scales from the single tester that just wants to run some tests without all the hassle to the corporate solution with multiple user-groups and hundreds of test cases.</a:t>
            </a:r>
          </a:p>
          <a:p>
            <a:pPr eaLnBrk="1" hangingPunct="1">
              <a:lnSpc>
                <a:spcPct val="90000"/>
              </a:lnSpc>
            </a:pPr>
            <a:r>
              <a:rPr lang="en-US" sz="1800">
                <a:latin typeface="Tahoma" charset="0"/>
              </a:rPr>
              <a:t>http://bromine.seleniumhq.org/</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1"/>
          <p:cNvSpPr>
            <a:spLocks noGrp="1"/>
          </p:cNvSpPr>
          <p:nvPr>
            <p:ph type="title"/>
          </p:nvPr>
        </p:nvSpPr>
        <p:spPr/>
        <p:txBody>
          <a:bodyPr/>
          <a:lstStyle/>
          <a:p>
            <a:pPr eaLnBrk="1" fontAlgn="auto" hangingPunct="1">
              <a:spcAft>
                <a:spcPts val="0"/>
              </a:spcAft>
              <a:defRPr/>
            </a:pPr>
            <a:r>
              <a:rPr lang="en-US" b="1" dirty="0" err="1">
                <a:latin typeface="Tahoma" charset="0"/>
              </a:rPr>
              <a:t>TestLodge</a:t>
            </a:r>
            <a:endParaRPr lang="en-US" b="1" dirty="0">
              <a:latin typeface="Tahoma" charset="0"/>
            </a:endParaRPr>
          </a:p>
        </p:txBody>
      </p:sp>
      <p:sp>
        <p:nvSpPr>
          <p:cNvPr id="260098" name="Content Placeholder 2"/>
          <p:cNvSpPr>
            <a:spLocks noGrp="1"/>
          </p:cNvSpPr>
          <p:nvPr>
            <p:ph idx="1"/>
          </p:nvPr>
        </p:nvSpPr>
        <p:spPr/>
        <p:txBody>
          <a:bodyPr/>
          <a:lstStyle/>
          <a:p>
            <a:pPr eaLnBrk="1" hangingPunct="1"/>
            <a:r>
              <a:rPr lang="en-US">
                <a:latin typeface="Tahoma" charset="0"/>
              </a:rPr>
              <a:t>Online test case management tool, allowing you to manage test plans, test cases and test runs.</a:t>
            </a:r>
          </a:p>
          <a:p>
            <a:pPr eaLnBrk="1" hangingPunct="1"/>
            <a:r>
              <a:rPr lang="en-US">
                <a:latin typeface="Tahoma" charset="0"/>
              </a:rPr>
              <a:t>4 plans from $12 to $99 / month</a:t>
            </a:r>
          </a:p>
          <a:p>
            <a:pPr eaLnBrk="1" hangingPunct="1"/>
            <a:r>
              <a:rPr lang="en-US">
                <a:latin typeface="Tahoma" charset="0"/>
              </a:rPr>
              <a:t>www.testlodge.com</a:t>
            </a:r>
          </a:p>
          <a:p>
            <a:pPr eaLnBrk="1" hangingPunct="1"/>
            <a:endParaRPr lang="en-US" sz="2800">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(3)</a:t>
            </a:r>
            <a:endParaRPr lang="en-US" dirty="0"/>
          </a:p>
        </p:txBody>
      </p:sp>
      <p:pic>
        <p:nvPicPr>
          <p:cNvPr id="5" name="Picture 4" descr="Screen Shot 2014-02-24 at 10.54.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676400"/>
            <a:ext cx="5041788" cy="4446915"/>
          </a:xfrm>
          <a:prstGeom prst="rect">
            <a:avLst/>
          </a:prstGeom>
        </p:spPr>
      </p:pic>
    </p:spTree>
    <p:extLst>
      <p:ext uri="{BB962C8B-B14F-4D97-AF65-F5344CB8AC3E}">
        <p14:creationId xmlns:p14="http://schemas.microsoft.com/office/powerpoint/2010/main" val="1123112769"/>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pPr eaLnBrk="1" fontAlgn="auto" hangingPunct="1">
              <a:spcAft>
                <a:spcPts val="0"/>
              </a:spcAft>
              <a:defRPr/>
            </a:pPr>
            <a:r>
              <a:rPr lang="en-US" b="1" dirty="0" err="1">
                <a:latin typeface="Tahoma" charset="0"/>
              </a:rPr>
              <a:t>TestLink</a:t>
            </a:r>
            <a:endParaRPr lang="en-US" b="1" dirty="0">
              <a:latin typeface="Tahoma" charset="0"/>
            </a:endParaRPr>
          </a:p>
        </p:txBody>
      </p:sp>
      <p:sp>
        <p:nvSpPr>
          <p:cNvPr id="261122" name="Content Placeholder 2"/>
          <p:cNvSpPr>
            <a:spLocks noGrp="1"/>
          </p:cNvSpPr>
          <p:nvPr>
            <p:ph idx="1"/>
          </p:nvPr>
        </p:nvSpPr>
        <p:spPr/>
        <p:txBody>
          <a:bodyPr/>
          <a:lstStyle/>
          <a:p>
            <a:pPr eaLnBrk="1" hangingPunct="1"/>
            <a:r>
              <a:rPr lang="en-US">
                <a:latin typeface="Tahoma" charset="0"/>
              </a:rPr>
              <a:t>TestLink is web based Test Management system. </a:t>
            </a:r>
          </a:p>
          <a:p>
            <a:pPr eaLnBrk="1" hangingPunct="1"/>
            <a:r>
              <a:rPr lang="en-US">
                <a:latin typeface="Tahoma" charset="0"/>
              </a:rPr>
              <a:t>The latest documentation is available on www.teamst.org or testlink.sourceforge.net.</a:t>
            </a:r>
          </a:p>
          <a:p>
            <a:pPr eaLnBrk="1" hangingPunct="1"/>
            <a:r>
              <a:rPr lang="pl-PL">
                <a:latin typeface="Tahoma" charset="0"/>
              </a:rPr>
              <a:t>http://www.teamst.org</a:t>
            </a:r>
          </a:p>
        </p:txBody>
      </p:sp>
    </p:spTree>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3" descr="Screen shot 2012-02-06 at 5.59.5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6294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pPr eaLnBrk="1" fontAlgn="auto" hangingPunct="1">
              <a:spcAft>
                <a:spcPts val="0"/>
              </a:spcAft>
              <a:defRPr/>
            </a:pPr>
            <a:r>
              <a:rPr lang="en-US" b="1" dirty="0">
                <a:latin typeface="Tahoma" charset="0"/>
              </a:rPr>
              <a:t>Test Suite View</a:t>
            </a:r>
          </a:p>
        </p:txBody>
      </p:sp>
      <p:pic>
        <p:nvPicPr>
          <p:cNvPr id="263170" name="Picture 3" descr="suites_index.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0"/>
            <a:ext cx="66802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1"/>
          <p:cNvSpPr>
            <a:spLocks noGrp="1"/>
          </p:cNvSpPr>
          <p:nvPr>
            <p:ph type="title"/>
          </p:nvPr>
        </p:nvSpPr>
        <p:spPr/>
        <p:txBody>
          <a:bodyPr/>
          <a:lstStyle/>
          <a:p>
            <a:pPr eaLnBrk="1" fontAlgn="auto" hangingPunct="1">
              <a:spcAft>
                <a:spcPts val="0"/>
              </a:spcAft>
              <a:defRPr/>
            </a:pPr>
            <a:r>
              <a:rPr lang="en-US" b="1" dirty="0">
                <a:latin typeface="Tahoma" charset="0"/>
              </a:rPr>
              <a:t>Test Run View</a:t>
            </a:r>
          </a:p>
        </p:txBody>
      </p:sp>
      <p:pic>
        <p:nvPicPr>
          <p:cNvPr id="264194" name="Picture 3" descr="test_ru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438400"/>
            <a:ext cx="54022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p:cNvSpPr>
            <a:spLocks noGrp="1"/>
          </p:cNvSpPr>
          <p:nvPr>
            <p:ph type="title"/>
          </p:nvPr>
        </p:nvSpPr>
        <p:spPr/>
        <p:txBody>
          <a:bodyPr/>
          <a:lstStyle/>
          <a:p>
            <a:pPr eaLnBrk="1" fontAlgn="auto" hangingPunct="1">
              <a:spcAft>
                <a:spcPts val="0"/>
              </a:spcAft>
              <a:defRPr/>
            </a:pPr>
            <a:r>
              <a:rPr lang="en-US" b="1" dirty="0" err="1">
                <a:latin typeface="Tahoma" charset="0"/>
              </a:rPr>
              <a:t>TestRail</a:t>
            </a:r>
            <a:endParaRPr lang="en-US" b="1" dirty="0">
              <a:latin typeface="Tahoma" charset="0"/>
            </a:endParaRPr>
          </a:p>
        </p:txBody>
      </p:sp>
      <p:sp>
        <p:nvSpPr>
          <p:cNvPr id="265218" name="Content Placeholder 2"/>
          <p:cNvSpPr>
            <a:spLocks noGrp="1"/>
          </p:cNvSpPr>
          <p:nvPr>
            <p:ph idx="1"/>
          </p:nvPr>
        </p:nvSpPr>
        <p:spPr/>
        <p:txBody>
          <a:bodyPr/>
          <a:lstStyle/>
          <a:p>
            <a:pPr eaLnBrk="1" hangingPunct="1"/>
            <a:r>
              <a:rPr lang="en-US">
                <a:latin typeface="Tahoma" charset="0"/>
              </a:rPr>
              <a:t>Web-based, hosted on your own server</a:t>
            </a:r>
          </a:p>
          <a:p>
            <a:pPr eaLnBrk="1" hangingPunct="1"/>
            <a:r>
              <a:rPr lang="en-US">
                <a:latin typeface="Tahoma" charset="0"/>
              </a:rPr>
              <a:t>Track and follow the status of individual tests, milestones and projects with dashboards and activity reports.</a:t>
            </a:r>
          </a:p>
          <a:p>
            <a:pPr eaLnBrk="1" hangingPunct="1"/>
            <a:r>
              <a:rPr lang="en-US">
                <a:latin typeface="Tahoma" charset="0"/>
              </a:rPr>
              <a:t>One-time licensing</a:t>
            </a:r>
          </a:p>
          <a:p>
            <a:pPr lvl="1" eaLnBrk="1" hangingPunct="1"/>
            <a:r>
              <a:rPr lang="en-US">
                <a:latin typeface="Tahoma" charset="0"/>
              </a:rPr>
              <a:t>Ranges from $239 (1 user) to $7,000 (50 users)</a:t>
            </a:r>
          </a:p>
          <a:p>
            <a:pPr eaLnBrk="1" hangingPunct="1"/>
            <a:r>
              <a:rPr lang="pl-PL">
                <a:latin typeface="Tahoma" charset="0"/>
              </a:rPr>
              <a:t>http://www.gurock.com/testrail/</a:t>
            </a:r>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3" descr="Screen shot 2011-08-02 at 9.45.3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Screen shot 2011-08-02 at 9.38.4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946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pPr eaLnBrk="1" fontAlgn="auto" hangingPunct="1">
              <a:spcAft>
                <a:spcPts val="0"/>
              </a:spcAft>
              <a:defRPr/>
            </a:pPr>
            <a:r>
              <a:rPr lang="en-US" b="1" dirty="0">
                <a:latin typeface="Tahoma" charset="0"/>
              </a:rPr>
              <a:t>Test Run</a:t>
            </a:r>
          </a:p>
        </p:txBody>
      </p:sp>
      <p:sp>
        <p:nvSpPr>
          <p:cNvPr id="268290" name="Content Placeholder 2"/>
          <p:cNvSpPr>
            <a:spLocks noGrp="1"/>
          </p:cNvSpPr>
          <p:nvPr>
            <p:ph idx="1"/>
          </p:nvPr>
        </p:nvSpPr>
        <p:spPr>
          <a:xfrm>
            <a:off x="914400" y="2057400"/>
            <a:ext cx="7772400" cy="4114800"/>
          </a:xfrm>
        </p:spPr>
        <p:txBody>
          <a:bodyPr/>
          <a:lstStyle/>
          <a:p>
            <a:pPr eaLnBrk="1" hangingPunct="1"/>
            <a:r>
              <a:rPr lang="pl-PL">
                <a:latin typeface="Tahoma" charset="0"/>
              </a:rPr>
              <a:t>http://www.runtestrun.com/</a:t>
            </a:r>
          </a:p>
          <a:p>
            <a:pPr eaLnBrk="1" hangingPunct="1"/>
            <a:r>
              <a:rPr lang="pl-PL">
                <a:latin typeface="Tahoma" charset="0"/>
              </a:rPr>
              <a:t>Web-based, hosted</a:t>
            </a:r>
          </a:p>
          <a:p>
            <a:pPr eaLnBrk="1" hangingPunct="1"/>
            <a:r>
              <a:rPr lang="pl-PL">
                <a:latin typeface="Tahoma" charset="0"/>
              </a:rPr>
              <a:t>Pricing from $10/mo (single user) to $50/mo. (unlimited users)</a:t>
            </a:r>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3" descr="Screen shot 2011-08-02 at 10.10.4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900" y="457200"/>
            <a:ext cx="8204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Screen shot 2011-08-02 at 10.10.5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19100"/>
            <a:ext cx="8305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fontAlgn="auto" hangingPunct="1">
              <a:spcAft>
                <a:spcPts val="0"/>
              </a:spcAft>
              <a:defRPr/>
            </a:pPr>
            <a:r>
              <a:rPr lang="en-US" b="1" dirty="0">
                <a:latin typeface="Tahoma" charset="0"/>
              </a:rPr>
              <a:t>Free Mind</a:t>
            </a:r>
          </a:p>
        </p:txBody>
      </p:sp>
      <p:sp>
        <p:nvSpPr>
          <p:cNvPr id="41986" name="Content Placeholder 2"/>
          <p:cNvSpPr>
            <a:spLocks noGrp="1"/>
          </p:cNvSpPr>
          <p:nvPr>
            <p:ph idx="1"/>
          </p:nvPr>
        </p:nvSpPr>
        <p:spPr>
          <a:xfrm>
            <a:off x="457200" y="1905000"/>
            <a:ext cx="7772400" cy="4114800"/>
          </a:xfrm>
        </p:spPr>
        <p:txBody>
          <a:bodyPr/>
          <a:lstStyle/>
          <a:p>
            <a:pPr eaLnBrk="1" hangingPunct="1"/>
            <a:r>
              <a:rPr lang="en-US">
                <a:latin typeface="Tahoma" charset="0"/>
              </a:rPr>
              <a:t>Mind mapping for test case design</a:t>
            </a:r>
          </a:p>
          <a:p>
            <a:pPr eaLnBrk="1" hangingPunct="1"/>
            <a:r>
              <a:rPr lang="en-US">
                <a:latin typeface="Tahoma" charset="0"/>
              </a:rPr>
              <a:t>Windows, Linux and Mac versions</a:t>
            </a:r>
          </a:p>
          <a:p>
            <a:pPr eaLnBrk="1" hangingPunct="1"/>
            <a:r>
              <a:rPr lang="en-US">
                <a:latin typeface="Tahoma" charset="0"/>
              </a:rPr>
              <a:t>Open source</a:t>
            </a:r>
          </a:p>
          <a:p>
            <a:pPr eaLnBrk="1" hangingPunct="1"/>
            <a:r>
              <a:rPr lang="en-US">
                <a:latin typeface="Tahoma" charset="0"/>
              </a:rPr>
              <a:t>freemind.sourceforge.net</a:t>
            </a:r>
          </a:p>
        </p:txBody>
      </p:sp>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Screen shot 2011-08-02 at 10.11.1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444500"/>
            <a:ext cx="82677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3" descr="Screen shot 2011-08-02 at 10.11.3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 y="457200"/>
            <a:ext cx="82423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itle 1"/>
          <p:cNvSpPr>
            <a:spLocks noGrp="1"/>
          </p:cNvSpPr>
          <p:nvPr>
            <p:ph type="title"/>
          </p:nvPr>
        </p:nvSpPr>
        <p:spPr/>
        <p:txBody>
          <a:bodyPr/>
          <a:lstStyle/>
          <a:p>
            <a:pPr eaLnBrk="1" fontAlgn="auto" hangingPunct="1">
              <a:spcAft>
                <a:spcPts val="0"/>
              </a:spcAft>
              <a:defRPr/>
            </a:pPr>
            <a:r>
              <a:rPr lang="en-US" b="1" dirty="0">
                <a:latin typeface="Tahoma" charset="0"/>
              </a:rPr>
              <a:t>RTH - Requirements and Testing Hub</a:t>
            </a:r>
          </a:p>
        </p:txBody>
      </p:sp>
      <p:sp>
        <p:nvSpPr>
          <p:cNvPr id="273410" name="Content Placeholder 2"/>
          <p:cNvSpPr>
            <a:spLocks noGrp="1"/>
          </p:cNvSpPr>
          <p:nvPr>
            <p:ph idx="1"/>
          </p:nvPr>
        </p:nvSpPr>
        <p:spPr/>
        <p:txBody>
          <a:bodyPr/>
          <a:lstStyle/>
          <a:p>
            <a:pPr eaLnBrk="1" hangingPunct="1"/>
            <a:r>
              <a:rPr lang="en-US">
                <a:latin typeface="Tahoma" charset="0"/>
              </a:rPr>
              <a:t>An open source tool for managing requirements and test cases. </a:t>
            </a:r>
          </a:p>
          <a:p>
            <a:pPr eaLnBrk="1" hangingPunct="1"/>
            <a:r>
              <a:rPr lang="en-US">
                <a:latin typeface="Tahoma" charset="0"/>
              </a:rPr>
              <a:t>Available for download, but seems to be inactive in terms of maintenance.</a:t>
            </a:r>
          </a:p>
          <a:p>
            <a:pPr eaLnBrk="1" hangingPunct="1"/>
            <a:r>
              <a:rPr lang="en-US" b="0">
                <a:latin typeface="Tahoma" charset="0"/>
              </a:rPr>
              <a:t>http://sourceforge.net/projects/rth/</a:t>
            </a:r>
          </a:p>
          <a:p>
            <a:pPr eaLnBrk="1" hangingPunct="1"/>
            <a:endParaRPr lang="en-US">
              <a:latin typeface="Tahoma" charset="0"/>
            </a:endParaRPr>
          </a:p>
          <a:p>
            <a:pPr eaLnBrk="1" hangingPunct="1"/>
            <a:endParaRPr lang="en-US" sz="2400">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74434" name="Picture 3" descr="15796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5344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75458" name="Picture 3" descr="15796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471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276482" name="Picture 3" descr="15796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8899525"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3" descr="15796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 y="609600"/>
            <a:ext cx="88265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a:xfrm>
            <a:off x="457200" y="152400"/>
            <a:ext cx="7391400" cy="1371600"/>
          </a:xfrm>
        </p:spPr>
        <p:txBody>
          <a:bodyPr/>
          <a:lstStyle/>
          <a:p>
            <a:pPr eaLnBrk="1" fontAlgn="auto" hangingPunct="1">
              <a:spcAft>
                <a:spcPts val="0"/>
              </a:spcAft>
              <a:defRPr/>
            </a:pPr>
            <a:r>
              <a:rPr lang="en-US" b="1" dirty="0" smtClean="0">
                <a:latin typeface="Tahoma" charset="0"/>
              </a:rPr>
              <a:t>Axiom</a:t>
            </a:r>
            <a:endParaRPr lang="en-US" b="1" dirty="0">
              <a:latin typeface="Tahoma" charset="0"/>
            </a:endParaRPr>
          </a:p>
        </p:txBody>
      </p:sp>
      <p:sp>
        <p:nvSpPr>
          <p:cNvPr id="278530" name="Content Placeholder 2"/>
          <p:cNvSpPr>
            <a:spLocks noGrp="1"/>
          </p:cNvSpPr>
          <p:nvPr>
            <p:ph idx="1"/>
          </p:nvPr>
        </p:nvSpPr>
        <p:spPr>
          <a:xfrm>
            <a:off x="457200" y="1752600"/>
            <a:ext cx="7772400" cy="4114800"/>
          </a:xfrm>
        </p:spPr>
        <p:txBody>
          <a:bodyPr/>
          <a:lstStyle/>
          <a:p>
            <a:pPr eaLnBrk="1" hangingPunct="1"/>
            <a:r>
              <a:rPr lang="pl-PL">
                <a:latin typeface="Tahoma" charset="0"/>
              </a:rPr>
              <a:t>Free</a:t>
            </a:r>
          </a:p>
          <a:p>
            <a:pPr eaLnBrk="1" hangingPunct="1"/>
            <a:r>
              <a:rPr lang="en-US">
                <a:latin typeface="Tahoma" charset="0"/>
              </a:rPr>
              <a:t>Build and manage requirements and use cases in an agile environment. </a:t>
            </a:r>
          </a:p>
          <a:p>
            <a:pPr eaLnBrk="1" hangingPunct="1"/>
            <a:r>
              <a:rPr lang="en-US">
                <a:latin typeface="Tahoma" charset="0"/>
              </a:rPr>
              <a:t>Features such as tracing, reporting and history making it effortless to increase software quality and reduce complexity.</a:t>
            </a:r>
          </a:p>
          <a:p>
            <a:pPr eaLnBrk="1" hangingPunct="1"/>
            <a:r>
              <a:rPr lang="pl-PL">
                <a:latin typeface="Tahoma" charset="0"/>
              </a:rPr>
              <a:t>www.iconcur-software.com</a:t>
            </a:r>
          </a:p>
        </p:txBody>
      </p:sp>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ICE Scrum</a:t>
            </a:r>
            <a:endParaRPr lang="en-US" dirty="0"/>
          </a:p>
        </p:txBody>
      </p:sp>
      <p:sp>
        <p:nvSpPr>
          <p:cNvPr id="279554" name="Content Placeholder 2"/>
          <p:cNvSpPr>
            <a:spLocks noGrp="1"/>
          </p:cNvSpPr>
          <p:nvPr>
            <p:ph idx="1"/>
          </p:nvPr>
        </p:nvSpPr>
        <p:spPr/>
        <p:txBody>
          <a:bodyPr/>
          <a:lstStyle/>
          <a:p>
            <a:r>
              <a:rPr lang="en-US">
                <a:latin typeface="Arial" charset="0"/>
              </a:rPr>
              <a:t>Open source</a:t>
            </a:r>
          </a:p>
          <a:p>
            <a:r>
              <a:rPr lang="en-US">
                <a:latin typeface="Arial" charset="0"/>
              </a:rPr>
              <a:t>Agile scrum management</a:t>
            </a:r>
          </a:p>
          <a:p>
            <a:r>
              <a:rPr lang="en-US">
                <a:latin typeface="Arial" charset="0"/>
              </a:rPr>
              <a:t>Helps in implementing the key agile practices: vision, features, user stories, effort estimation with Planning Poker, task board, etc.</a:t>
            </a:r>
          </a:p>
          <a:p>
            <a:r>
              <a:rPr lang="en-US">
                <a:latin typeface="Arial" charset="0"/>
              </a:rPr>
              <a:t>Tracks stories, defects and more.</a:t>
            </a:r>
          </a:p>
          <a:p>
            <a:r>
              <a:rPr lang="pl-PL">
                <a:latin typeface="Arial" charset="0"/>
              </a:rPr>
              <a:t>http://www.icescrum.org/en/</a:t>
            </a: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791200" cy="838200"/>
          </a:xfrm>
        </p:spPr>
        <p:txBody>
          <a:bodyPr/>
          <a:lstStyle/>
          <a:p>
            <a:pPr>
              <a:defRPr/>
            </a:pPr>
            <a:r>
              <a:rPr lang="en-US" dirty="0" smtClean="0"/>
              <a:t>Ice scrum (2)</a:t>
            </a:r>
            <a:endParaRPr lang="en-US" dirty="0"/>
          </a:p>
        </p:txBody>
      </p:sp>
      <p:pic>
        <p:nvPicPr>
          <p:cNvPr id="280578" name="Picture 3" descr="icescrum-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7614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79" name="TextBox 4"/>
          <p:cNvSpPr txBox="1">
            <a:spLocks noChangeArrowheads="1"/>
          </p:cNvSpPr>
          <p:nvPr/>
        </p:nvSpPr>
        <p:spPr bwMode="auto">
          <a:xfrm>
            <a:off x="3352800" y="5943600"/>
            <a:ext cx="2379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t>Main Dashboard</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At the Start</a:t>
            </a:r>
          </a:p>
        </p:txBody>
      </p:sp>
      <p:sp>
        <p:nvSpPr>
          <p:cNvPr id="18434" name="Rectangle 3"/>
          <p:cNvSpPr>
            <a:spLocks noGrp="1" noChangeArrowheads="1"/>
          </p:cNvSpPr>
          <p:nvPr>
            <p:ph idx="1"/>
          </p:nvPr>
        </p:nvSpPr>
        <p:spPr>
          <a:xfrm>
            <a:off x="533400" y="1905000"/>
            <a:ext cx="4876800" cy="4114800"/>
          </a:xfrm>
        </p:spPr>
        <p:txBody>
          <a:bodyPr/>
          <a:lstStyle/>
          <a:p>
            <a:pPr eaLnBrk="1" hangingPunct="1"/>
            <a:r>
              <a:rPr lang="en-US">
                <a:latin typeface="Tahoma" charset="0"/>
              </a:rPr>
              <a:t>This will be an interactive session</a:t>
            </a:r>
          </a:p>
          <a:p>
            <a:pPr marL="627063" lvl="2" indent="-290513" eaLnBrk="1" hangingPunct="1"/>
            <a:r>
              <a:rPr lang="en-US">
                <a:latin typeface="Tahoma" charset="0"/>
              </a:rPr>
              <a:t>Some demos and videos</a:t>
            </a:r>
          </a:p>
          <a:p>
            <a:pPr eaLnBrk="1" hangingPunct="1"/>
            <a:r>
              <a:rPr lang="en-US">
                <a:latin typeface="Tahoma" charset="0"/>
              </a:rPr>
              <a:t>Screenshots</a:t>
            </a:r>
          </a:p>
          <a:p>
            <a:pPr eaLnBrk="1" hangingPunct="1"/>
            <a:r>
              <a:rPr lang="en-US">
                <a:latin typeface="Tahoma" charset="0"/>
              </a:rPr>
              <a:t>Helpful hints</a:t>
            </a:r>
          </a:p>
          <a:p>
            <a:pPr eaLnBrk="1" hangingPunct="1"/>
            <a:r>
              <a:rPr lang="en-US">
                <a:latin typeface="Tahoma" charset="0"/>
              </a:rPr>
              <a:t>I get no compensation from tool vendors, but I do get review licenses for some of the tools.</a:t>
            </a:r>
          </a:p>
        </p:txBody>
      </p:sp>
      <p:pic>
        <p:nvPicPr>
          <p:cNvPr id="18435" name="Picture 5" descr="C:\Documents and Settings\Owner\My Documents\My Pictures\skunkwork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981200"/>
            <a:ext cx="2387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152400"/>
            <a:ext cx="7010400" cy="1371600"/>
          </a:xfrm>
        </p:spPr>
        <p:txBody>
          <a:bodyPr>
            <a:normAutofit fontScale="90000"/>
          </a:bodyPr>
          <a:lstStyle/>
          <a:p>
            <a:pPr eaLnBrk="1" fontAlgn="auto" hangingPunct="1">
              <a:spcAft>
                <a:spcPts val="0"/>
              </a:spcAft>
              <a:defRPr/>
            </a:pPr>
            <a:r>
              <a:rPr lang="en-US" b="1" dirty="0">
                <a:latin typeface="Tahoma" charset="0"/>
              </a:rPr>
              <a:t>Functional Decomposition with Free Mind</a:t>
            </a:r>
          </a:p>
        </p:txBody>
      </p:sp>
      <p:pic>
        <p:nvPicPr>
          <p:cNvPr id="43010" name="Picture 4" descr="Screen shot 2011-02-08 at 2.36.4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68475"/>
            <a:ext cx="8797925"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791200" cy="762000"/>
          </a:xfrm>
        </p:spPr>
        <p:txBody>
          <a:bodyPr/>
          <a:lstStyle/>
          <a:p>
            <a:pPr>
              <a:defRPr/>
            </a:pPr>
            <a:r>
              <a:rPr lang="en-US" dirty="0" smtClean="0"/>
              <a:t>Ice scrum (3)</a:t>
            </a:r>
            <a:endParaRPr lang="en-US" dirty="0"/>
          </a:p>
        </p:txBody>
      </p:sp>
      <p:pic>
        <p:nvPicPr>
          <p:cNvPr id="281602" name="Picture 2" descr="icescrum-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770938"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3" name="TextBox 3"/>
          <p:cNvSpPr txBox="1">
            <a:spLocks noChangeArrowheads="1"/>
          </p:cNvSpPr>
          <p:nvPr/>
        </p:nvSpPr>
        <p:spPr bwMode="auto">
          <a:xfrm>
            <a:off x="3429000" y="5791200"/>
            <a:ext cx="2711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t>Cumulative Stories</a:t>
            </a:r>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791200" cy="914400"/>
          </a:xfrm>
        </p:spPr>
        <p:txBody>
          <a:bodyPr/>
          <a:lstStyle/>
          <a:p>
            <a:pPr>
              <a:defRPr/>
            </a:pPr>
            <a:r>
              <a:rPr lang="en-US" dirty="0" smtClean="0"/>
              <a:t>Ice scrum (4)</a:t>
            </a:r>
            <a:endParaRPr lang="en-US" dirty="0"/>
          </a:p>
        </p:txBody>
      </p:sp>
      <p:pic>
        <p:nvPicPr>
          <p:cNvPr id="282626" name="Picture 2" descr="icescrum-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6106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TextBox 3"/>
          <p:cNvSpPr txBox="1">
            <a:spLocks noChangeArrowheads="1"/>
          </p:cNvSpPr>
          <p:nvPr/>
        </p:nvSpPr>
        <p:spPr bwMode="auto">
          <a:xfrm>
            <a:off x="3429000" y="5867400"/>
            <a:ext cx="2236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t>Tasks by Sprint</a:t>
            </a:r>
          </a:p>
        </p:txBody>
      </p:sp>
    </p:spTree>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Others?</a:t>
            </a:r>
          </a:p>
        </p:txBody>
      </p:sp>
      <p:sp>
        <p:nvSpPr>
          <p:cNvPr id="283650" name="Rectangle 3"/>
          <p:cNvSpPr>
            <a:spLocks noGrp="1" noChangeArrowheads="1"/>
          </p:cNvSpPr>
          <p:nvPr>
            <p:ph idx="1"/>
          </p:nvPr>
        </p:nvSpPr>
        <p:spPr>
          <a:xfrm>
            <a:off x="838200" y="2133600"/>
            <a:ext cx="7772400" cy="4114800"/>
          </a:xfrm>
        </p:spPr>
        <p:txBody>
          <a:bodyPr/>
          <a:lstStyle/>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p:txBody>
      </p:sp>
    </p:spTree>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Test Data Generation</a:t>
            </a:r>
          </a:p>
        </p:txBody>
      </p:sp>
      <p:sp>
        <p:nvSpPr>
          <p:cNvPr id="284674" name="Rectangle 3"/>
          <p:cNvSpPr>
            <a:spLocks noGrp="1" noChangeArrowheads="1"/>
          </p:cNvSpPr>
          <p:nvPr>
            <p:ph idx="1"/>
          </p:nvPr>
        </p:nvSpPr>
        <p:spPr>
          <a:xfrm>
            <a:off x="533400" y="1752600"/>
            <a:ext cx="7772400" cy="4114800"/>
          </a:xfrm>
        </p:spPr>
        <p:txBody>
          <a:bodyPr/>
          <a:lstStyle/>
          <a:p>
            <a:pPr eaLnBrk="1" hangingPunct="1">
              <a:lnSpc>
                <a:spcPct val="90000"/>
              </a:lnSpc>
            </a:pPr>
            <a:r>
              <a:rPr lang="en-US">
                <a:latin typeface="Tahoma" charset="0"/>
              </a:rPr>
              <a:t>Generatedata.com</a:t>
            </a:r>
          </a:p>
          <a:p>
            <a:pPr lvl="1" eaLnBrk="1" hangingPunct="1">
              <a:lnSpc>
                <a:spcPct val="90000"/>
              </a:lnSpc>
            </a:pPr>
            <a:r>
              <a:rPr lang="en-US">
                <a:latin typeface="Tahoma" charset="0"/>
              </a:rPr>
              <a:t>www.generatedata.com</a:t>
            </a:r>
          </a:p>
          <a:p>
            <a:pPr lvl="1" eaLnBrk="1" hangingPunct="1">
              <a:lnSpc>
                <a:spcPct val="90000"/>
              </a:lnSpc>
            </a:pPr>
            <a:r>
              <a:rPr lang="en-US">
                <a:latin typeface="Tahoma" charset="0"/>
              </a:rPr>
              <a:t>Creates test data in a variety of forms:</a:t>
            </a:r>
          </a:p>
          <a:p>
            <a:pPr lvl="2" eaLnBrk="1" hangingPunct="1">
              <a:lnSpc>
                <a:spcPct val="90000"/>
              </a:lnSpc>
            </a:pPr>
            <a:r>
              <a:rPr lang="en-US" sz="2000">
                <a:latin typeface="Tahoma" charset="0"/>
              </a:rPr>
              <a:t>Text, cvs, XML, Excel, SQL</a:t>
            </a:r>
          </a:p>
          <a:p>
            <a:pPr lvl="1" eaLnBrk="1" hangingPunct="1">
              <a:lnSpc>
                <a:spcPct val="90000"/>
              </a:lnSpc>
            </a:pPr>
            <a:r>
              <a:rPr lang="en-US">
                <a:latin typeface="Tahoma" charset="0"/>
              </a:rPr>
              <a:t>Free and Cheap Subscriptions Available</a:t>
            </a:r>
          </a:p>
          <a:p>
            <a:pPr eaLnBrk="1" hangingPunct="1">
              <a:lnSpc>
                <a:spcPct val="90000"/>
              </a:lnSpc>
            </a:pPr>
            <a:r>
              <a:rPr lang="en-US">
                <a:latin typeface="Tahoma" charset="0"/>
              </a:rPr>
              <a:t>DBFeeder - Free</a:t>
            </a:r>
          </a:p>
          <a:p>
            <a:pPr lvl="1" eaLnBrk="1" hangingPunct="1">
              <a:lnSpc>
                <a:spcPct val="90000"/>
              </a:lnSpc>
            </a:pPr>
            <a:r>
              <a:rPr lang="en-US">
                <a:latin typeface="Tahoma" charset="0"/>
              </a:rPr>
              <a:t>Automatically generate test data for Oracle Databases which fits primary and foreign keys of tables. </a:t>
            </a:r>
          </a:p>
          <a:p>
            <a:pPr lvl="1" eaLnBrk="1" hangingPunct="1">
              <a:lnSpc>
                <a:spcPct val="90000"/>
              </a:lnSpc>
            </a:pPr>
            <a:r>
              <a:rPr lang="en-US">
                <a:latin typeface="Tahoma" charset="0"/>
              </a:rPr>
              <a:t>http://dbfeeder.sourceforge.net/index.html</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3" descr="Z:\randallrice On My Mac\Pictures\generateda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1157288"/>
            <a:ext cx="870585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3" descr="Z:\randallrice On My Mac\Pictures\generatedat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533400"/>
            <a:ext cx="83248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Others?</a:t>
            </a:r>
          </a:p>
        </p:txBody>
      </p:sp>
      <p:sp>
        <p:nvSpPr>
          <p:cNvPr id="289794" name="Rectangle 3"/>
          <p:cNvSpPr>
            <a:spLocks noGrp="1" noChangeArrowheads="1"/>
          </p:cNvSpPr>
          <p:nvPr>
            <p:ph idx="1"/>
          </p:nvPr>
        </p:nvSpPr>
        <p:spPr>
          <a:xfrm>
            <a:off x="838200" y="2133600"/>
            <a:ext cx="7772400" cy="4114800"/>
          </a:xfrm>
        </p:spPr>
        <p:txBody>
          <a:bodyPr/>
          <a:lstStyle/>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p:txBody>
      </p:sp>
    </p:spTree>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Test Evaluation</a:t>
            </a:r>
          </a:p>
        </p:txBody>
      </p:sp>
      <p:sp>
        <p:nvSpPr>
          <p:cNvPr id="290818" name="Rectangle 3"/>
          <p:cNvSpPr>
            <a:spLocks noGrp="1" noChangeArrowheads="1"/>
          </p:cNvSpPr>
          <p:nvPr>
            <p:ph idx="1"/>
          </p:nvPr>
        </p:nvSpPr>
        <p:spPr>
          <a:xfrm>
            <a:off x="304800" y="1828800"/>
            <a:ext cx="7772400" cy="4114800"/>
          </a:xfrm>
        </p:spPr>
        <p:txBody>
          <a:bodyPr/>
          <a:lstStyle/>
          <a:p>
            <a:pPr eaLnBrk="1" hangingPunct="1"/>
            <a:r>
              <a:rPr lang="en-US">
                <a:latin typeface="Tahoma" charset="0"/>
              </a:rPr>
              <a:t>Beyond Compare</a:t>
            </a:r>
          </a:p>
          <a:p>
            <a:pPr lvl="1" eaLnBrk="1" hangingPunct="1"/>
            <a:r>
              <a:rPr lang="en-US">
                <a:latin typeface="Tahoma" charset="0"/>
              </a:rPr>
              <a:t>www.scootersoftware.com</a:t>
            </a:r>
          </a:p>
          <a:p>
            <a:pPr lvl="1" eaLnBrk="1" hangingPunct="1"/>
            <a:r>
              <a:rPr lang="en-US">
                <a:latin typeface="Tahoma" charset="0"/>
              </a:rPr>
              <a:t>$30/single user, volume discounts</a:t>
            </a:r>
          </a:p>
          <a:p>
            <a:pPr eaLnBrk="1" hangingPunct="1"/>
            <a:r>
              <a:rPr lang="en-US">
                <a:latin typeface="Tahoma" charset="0"/>
              </a:rPr>
              <a:t>Exam Diff and DiffNow (online)</a:t>
            </a:r>
          </a:p>
          <a:p>
            <a:pPr lvl="1" eaLnBrk="1" hangingPunct="1"/>
            <a:r>
              <a:rPr lang="en-US">
                <a:latin typeface="Tahoma" charset="0"/>
              </a:rPr>
              <a:t>www.prestosoft.com</a:t>
            </a:r>
          </a:p>
          <a:p>
            <a:pPr lvl="1" eaLnBrk="1" hangingPunct="1"/>
            <a:r>
              <a:rPr lang="en-US">
                <a:latin typeface="Tahoma" charset="0"/>
              </a:rPr>
              <a:t>Free and Pro versions</a:t>
            </a:r>
          </a:p>
          <a:p>
            <a:pPr lvl="1" eaLnBrk="1" hangingPunct="1"/>
            <a:r>
              <a:rPr lang="en-US">
                <a:latin typeface="Tahoma" charset="0"/>
              </a:rPr>
              <a:t>$35/single user, volume discounts</a:t>
            </a:r>
          </a:p>
          <a:p>
            <a:pPr eaLnBrk="1" hangingPunct="1"/>
            <a:r>
              <a:rPr lang="en-US">
                <a:latin typeface="Tahoma" charset="0"/>
              </a:rPr>
              <a:t>UltraCompare</a:t>
            </a:r>
          </a:p>
          <a:p>
            <a:pPr lvl="1" eaLnBrk="1" hangingPunct="1"/>
            <a:r>
              <a:rPr lang="pl-PL">
                <a:latin typeface="Tahoma" charset="0"/>
              </a:rPr>
              <a:t>http://www.ultraedit.com</a:t>
            </a:r>
          </a:p>
          <a:p>
            <a:pPr lvl="1" eaLnBrk="1" hangingPunct="1"/>
            <a:r>
              <a:rPr lang="pl-PL">
                <a:latin typeface="Tahoma" charset="0"/>
              </a:rPr>
              <a:t>Lite and Pro Versions</a:t>
            </a:r>
          </a:p>
          <a:p>
            <a:pPr lvl="1" eaLnBrk="1" hangingPunct="1"/>
            <a:r>
              <a:rPr lang="pl-PL">
                <a:latin typeface="Tahoma" charset="0"/>
              </a:rPr>
              <a:t>Pro - $49.95</a:t>
            </a:r>
          </a:p>
          <a:p>
            <a:pPr lvl="1" eaLnBrk="1" hangingPunct="1"/>
            <a:r>
              <a:rPr lang="pl-PL">
                <a:latin typeface="Tahoma" charset="0"/>
              </a:rPr>
              <a:t>Windows, Mac, Linux</a:t>
            </a:r>
          </a:p>
          <a:p>
            <a:pPr lvl="1" eaLnBrk="1" hangingPunct="1"/>
            <a:endParaRPr lang="en-US">
              <a:latin typeface="Tahoma"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Test </a:t>
            </a:r>
            <a:r>
              <a:rPr lang="en-US" b="1" dirty="0" smtClean="0">
                <a:latin typeface="Tahoma" charset="0"/>
              </a:rPr>
              <a:t>Evaluation (2)</a:t>
            </a:r>
            <a:endParaRPr lang="en-US" b="1" dirty="0">
              <a:latin typeface="Tahoma" charset="0"/>
            </a:endParaRPr>
          </a:p>
        </p:txBody>
      </p:sp>
      <p:sp>
        <p:nvSpPr>
          <p:cNvPr id="292866" name="Rectangle 3"/>
          <p:cNvSpPr>
            <a:spLocks noGrp="1" noChangeArrowheads="1"/>
          </p:cNvSpPr>
          <p:nvPr>
            <p:ph idx="1"/>
          </p:nvPr>
        </p:nvSpPr>
        <p:spPr>
          <a:xfrm>
            <a:off x="304800" y="1676400"/>
            <a:ext cx="7772400" cy="4114800"/>
          </a:xfrm>
        </p:spPr>
        <p:txBody>
          <a:bodyPr/>
          <a:lstStyle/>
          <a:p>
            <a:pPr eaLnBrk="1" hangingPunct="1"/>
            <a:r>
              <a:rPr lang="en-US">
                <a:latin typeface="Tahoma" charset="0"/>
              </a:rPr>
              <a:t>WinMerge</a:t>
            </a:r>
          </a:p>
          <a:p>
            <a:pPr lvl="1" eaLnBrk="1" hangingPunct="1"/>
            <a:r>
              <a:rPr lang="pl-PL">
                <a:solidFill>
                  <a:srgbClr val="000000"/>
                </a:solidFill>
                <a:latin typeface="Tahoma" charset="0"/>
              </a:rPr>
              <a:t>http://winmerge.org</a:t>
            </a:r>
          </a:p>
          <a:p>
            <a:pPr lvl="1"/>
            <a:r>
              <a:rPr lang="en-US">
                <a:latin typeface="Arial" charset="0"/>
              </a:rPr>
              <a:t>Open Source differencing and merging tool for Windows. </a:t>
            </a:r>
          </a:p>
          <a:p>
            <a:pPr lvl="1"/>
            <a:r>
              <a:rPr lang="en-US">
                <a:latin typeface="Arial" charset="0"/>
              </a:rPr>
              <a:t>Compares both folders and files, presenting differences in a visual text format that is easy to understand and handle.</a:t>
            </a:r>
          </a:p>
          <a:p>
            <a:pPr lvl="1"/>
            <a:r>
              <a:rPr lang="en-US">
                <a:latin typeface="Arial" charset="0"/>
              </a:rPr>
              <a:t>Very useful for determining what has changed between project versions, and then merging changes between versions. </a:t>
            </a:r>
          </a:p>
          <a:p>
            <a:pPr lvl="1"/>
            <a:r>
              <a:rPr lang="en-US">
                <a:latin typeface="Arial" charset="0"/>
              </a:rPr>
              <a:t>Can be used as an external differencing/merging tool or as a standalone application.</a:t>
            </a:r>
          </a:p>
          <a:p>
            <a:r>
              <a:rPr lang="en-US">
                <a:latin typeface="Arial" charset="0"/>
              </a:rPr>
              <a:t>WinDiff</a:t>
            </a:r>
          </a:p>
          <a:p>
            <a:pPr lvl="1"/>
            <a:r>
              <a:rPr lang="pl-PL">
                <a:latin typeface="Arial" charset="0"/>
              </a:rPr>
              <a:t>http://www.grigsoft.com/download-windiff.htm</a:t>
            </a:r>
          </a:p>
          <a:p>
            <a:pPr lvl="1"/>
            <a:r>
              <a:rPr lang="pl-PL">
                <a:latin typeface="Arial" charset="0"/>
              </a:rPr>
              <a:t>Free, Windows only</a:t>
            </a:r>
          </a:p>
          <a:p>
            <a:pPr lvl="1"/>
            <a:endParaRPr lang="en-US">
              <a:latin typeface="Arial" charset="0"/>
            </a:endParaRPr>
          </a:p>
          <a:p>
            <a:pPr lvl="1"/>
            <a:endParaRPr lang="en-US">
              <a:latin typeface="Arial" charset="0"/>
            </a:endParaRPr>
          </a:p>
          <a:p>
            <a:pPr lvl="1" eaLnBrk="1" hangingPunct="1"/>
            <a:endParaRPr lang="en-US">
              <a:latin typeface="Tahoma"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Test evaluation (3)</a:t>
            </a:r>
            <a:endParaRPr lang="en-US" dirty="0"/>
          </a:p>
        </p:txBody>
      </p:sp>
      <p:sp>
        <p:nvSpPr>
          <p:cNvPr id="294914" name="Content Placeholder 2"/>
          <p:cNvSpPr>
            <a:spLocks noGrp="1"/>
          </p:cNvSpPr>
          <p:nvPr>
            <p:ph idx="1"/>
          </p:nvPr>
        </p:nvSpPr>
        <p:spPr/>
        <p:txBody>
          <a:bodyPr/>
          <a:lstStyle/>
          <a:p>
            <a:r>
              <a:rPr lang="en-US">
                <a:latin typeface="Arial" charset="0"/>
              </a:rPr>
              <a:t>KDiff3</a:t>
            </a:r>
          </a:p>
          <a:p>
            <a:pPr lvl="1"/>
            <a:r>
              <a:rPr lang="en-US">
                <a:latin typeface="Arial" charset="0"/>
              </a:rPr>
              <a:t>http://kdiff3.sourceforge.net/</a:t>
            </a:r>
          </a:p>
          <a:p>
            <a:pPr lvl="1"/>
            <a:r>
              <a:rPr lang="en-US">
                <a:latin typeface="Arial" charset="0"/>
              </a:rPr>
              <a:t>MS-Windows. Apple Mac OSX binary available</a:t>
            </a:r>
          </a:p>
          <a:p>
            <a:pPr lvl="1"/>
            <a:r>
              <a:rPr lang="en-US">
                <a:latin typeface="Arial" charset="0"/>
              </a:rPr>
              <a:t>Free</a:t>
            </a:r>
          </a:p>
          <a:p>
            <a:pPr lvl="1"/>
            <a:endParaRPr lang="en-US">
              <a:latin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xmind</a:t>
            </a:r>
            <a:endParaRPr lang="en-US" dirty="0"/>
          </a:p>
        </p:txBody>
      </p:sp>
      <p:sp>
        <p:nvSpPr>
          <p:cNvPr id="44034" name="Content Placeholder 2"/>
          <p:cNvSpPr>
            <a:spLocks noGrp="1"/>
          </p:cNvSpPr>
          <p:nvPr>
            <p:ph idx="1"/>
          </p:nvPr>
        </p:nvSpPr>
        <p:spPr/>
        <p:txBody>
          <a:bodyPr/>
          <a:lstStyle/>
          <a:p>
            <a:r>
              <a:rPr lang="en-US">
                <a:latin typeface="Arial" charset="0"/>
              </a:rPr>
              <a:t>Xmind is an open source tool for mindmapping, brainstorming and much more.</a:t>
            </a:r>
          </a:p>
          <a:p>
            <a:r>
              <a:rPr lang="en-US">
                <a:latin typeface="Arial" charset="0"/>
              </a:rPr>
              <a:t>Free and Pro versions</a:t>
            </a:r>
          </a:p>
          <a:p>
            <a:r>
              <a:rPr lang="en-US">
                <a:latin typeface="Arial" charset="0"/>
              </a:rPr>
              <a:t>Mac, Windows, Linux</a:t>
            </a:r>
          </a:p>
          <a:p>
            <a:r>
              <a:rPr lang="pl-PL">
                <a:latin typeface="Arial" charset="0"/>
              </a:rPr>
              <a:t>http://www.xmind.net/</a:t>
            </a:r>
          </a:p>
          <a:p>
            <a:endParaRPr lang="en-US">
              <a:latin typeface="Arial" charset="0"/>
            </a:endParaRPr>
          </a:p>
          <a:p>
            <a:endParaRPr lang="en-US">
              <a:latin typeface="Arial" charset="0"/>
            </a:endParaRPr>
          </a:p>
        </p:txBody>
      </p:sp>
      <p:pic>
        <p:nvPicPr>
          <p:cNvPr id="44035" name="Picture 3" descr="feature-brainstor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886200"/>
            <a:ext cx="4735513"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2" descr="C:\Documents and Settings\Owner\My Documents\My Pictures\FolderCompa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87363"/>
            <a:ext cx="8001000"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descr="C:\Documents and Settings\Owner\My Documents\My Pictures\TextCompa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9600"/>
            <a:ext cx="8001000"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descr="C:\Documents and Settings\Owner\My Documents\My Pictures\edscre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71488"/>
            <a:ext cx="7848600" cy="585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UltraCompare</a:t>
            </a:r>
            <a:endParaRPr lang="en-US" dirty="0"/>
          </a:p>
        </p:txBody>
      </p:sp>
      <p:sp>
        <p:nvSpPr>
          <p:cNvPr id="302082" name="Content Placeholder 2"/>
          <p:cNvSpPr>
            <a:spLocks noGrp="1"/>
          </p:cNvSpPr>
          <p:nvPr>
            <p:ph idx="1"/>
          </p:nvPr>
        </p:nvSpPr>
        <p:spPr/>
        <p:txBody>
          <a:bodyPr/>
          <a:lstStyle/>
          <a:p>
            <a:r>
              <a:rPr lang="en-US">
                <a:latin typeface="Arial" charset="0"/>
              </a:rPr>
              <a:t>UltraCompare tracks changes and differences between files, directories, Word docs, zip archives; </a:t>
            </a:r>
          </a:p>
          <a:p>
            <a:r>
              <a:rPr lang="en-US">
                <a:latin typeface="Arial" charset="0"/>
              </a:rPr>
              <a:t>Supports both text compare and binary file compare of two or three files/folders at a time.</a:t>
            </a:r>
          </a:p>
          <a:p>
            <a:r>
              <a:rPr lang="en-US">
                <a:latin typeface="Arial" charset="0"/>
              </a:rPr>
              <a:t>Merge differences, find duplicates, edit files, and more.</a:t>
            </a:r>
          </a:p>
          <a:p>
            <a:r>
              <a:rPr lang="en-US">
                <a:latin typeface="Arial" charset="0"/>
              </a:rPr>
              <a:t>Integrates with UltraEdit or UEStudio!</a:t>
            </a:r>
          </a:p>
        </p:txBody>
      </p:sp>
    </p:spTree>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5791200" cy="685800"/>
          </a:xfrm>
        </p:spPr>
        <p:txBody>
          <a:bodyPr/>
          <a:lstStyle/>
          <a:p>
            <a:pPr>
              <a:defRPr/>
            </a:pPr>
            <a:r>
              <a:rPr lang="en-US" dirty="0" err="1" smtClean="0"/>
              <a:t>ultracompare</a:t>
            </a:r>
            <a:endParaRPr lang="en-US" dirty="0"/>
          </a:p>
        </p:txBody>
      </p:sp>
      <p:pic>
        <p:nvPicPr>
          <p:cNvPr id="303106" name="Picture 4" descr="ultracomp.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71600"/>
            <a:ext cx="67437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791200" cy="685800"/>
          </a:xfrm>
        </p:spPr>
        <p:txBody>
          <a:bodyPr/>
          <a:lstStyle/>
          <a:p>
            <a:pPr>
              <a:defRPr/>
            </a:pPr>
            <a:r>
              <a:rPr lang="en-US" dirty="0" err="1" smtClean="0"/>
              <a:t>winmerge</a:t>
            </a:r>
            <a:endParaRPr lang="en-US" dirty="0"/>
          </a:p>
        </p:txBody>
      </p:sp>
      <p:pic>
        <p:nvPicPr>
          <p:cNvPr id="304130" name="Picture 3" descr="winme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00200"/>
            <a:ext cx="76962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791200" cy="762000"/>
          </a:xfrm>
        </p:spPr>
        <p:txBody>
          <a:bodyPr/>
          <a:lstStyle/>
          <a:p>
            <a:pPr>
              <a:defRPr/>
            </a:pPr>
            <a:r>
              <a:rPr lang="en-US" dirty="0" err="1" smtClean="0"/>
              <a:t>windiff</a:t>
            </a:r>
            <a:endParaRPr lang="en-US" dirty="0"/>
          </a:p>
        </p:txBody>
      </p:sp>
      <p:pic>
        <p:nvPicPr>
          <p:cNvPr id="305154" name="Picture 3" descr="CompareWithWinDif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43000"/>
            <a:ext cx="5819775"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791200" cy="914400"/>
          </a:xfrm>
        </p:spPr>
        <p:txBody>
          <a:bodyPr/>
          <a:lstStyle/>
          <a:p>
            <a:pPr>
              <a:defRPr/>
            </a:pPr>
            <a:r>
              <a:rPr lang="en-US" dirty="0" smtClean="0"/>
              <a:t>KDiff3</a:t>
            </a:r>
            <a:endParaRPr lang="en-US" dirty="0"/>
          </a:p>
        </p:txBody>
      </p:sp>
      <p:pic>
        <p:nvPicPr>
          <p:cNvPr id="306178" name="Picture 3" descr="kdiff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ChangeArrowheads="1"/>
          </p:cNvSpPr>
          <p:nvPr>
            <p:ph type="title"/>
          </p:nvPr>
        </p:nvSpPr>
        <p:spPr>
          <a:xfrm>
            <a:off x="381000" y="609600"/>
            <a:ext cx="5791200" cy="685800"/>
          </a:xfrm>
        </p:spPr>
        <p:txBody>
          <a:bodyPr/>
          <a:lstStyle/>
          <a:p>
            <a:pPr eaLnBrk="1" fontAlgn="auto" hangingPunct="1">
              <a:spcAft>
                <a:spcPts val="0"/>
              </a:spcAft>
              <a:defRPr/>
            </a:pPr>
            <a:r>
              <a:rPr lang="en-US" b="1" dirty="0">
                <a:latin typeface="Tahoma" charset="0"/>
              </a:rPr>
              <a:t>Test Evaluation </a:t>
            </a:r>
            <a:r>
              <a:rPr lang="en-US" b="1" dirty="0" smtClean="0">
                <a:latin typeface="Tahoma" charset="0"/>
              </a:rPr>
              <a:t>(4)</a:t>
            </a:r>
            <a:endParaRPr lang="en-US" b="1" dirty="0">
              <a:latin typeface="Tahoma" charset="0"/>
            </a:endParaRPr>
          </a:p>
        </p:txBody>
      </p:sp>
      <p:sp>
        <p:nvSpPr>
          <p:cNvPr id="307202" name="Rectangle 3"/>
          <p:cNvSpPr>
            <a:spLocks noGrp="1" noChangeArrowheads="1"/>
          </p:cNvSpPr>
          <p:nvPr>
            <p:ph idx="1"/>
          </p:nvPr>
        </p:nvSpPr>
        <p:spPr>
          <a:xfrm>
            <a:off x="457200" y="1600200"/>
            <a:ext cx="7772400" cy="4114800"/>
          </a:xfrm>
        </p:spPr>
        <p:txBody>
          <a:bodyPr/>
          <a:lstStyle/>
          <a:p>
            <a:pPr eaLnBrk="1" hangingPunct="1">
              <a:lnSpc>
                <a:spcPct val="90000"/>
              </a:lnSpc>
            </a:pPr>
            <a:r>
              <a:rPr lang="en-US">
                <a:latin typeface="Tahoma" charset="0"/>
              </a:rPr>
              <a:t>Windows Media Encoder</a:t>
            </a:r>
          </a:p>
          <a:p>
            <a:pPr lvl="1" eaLnBrk="1" hangingPunct="1">
              <a:lnSpc>
                <a:spcPct val="90000"/>
              </a:lnSpc>
            </a:pPr>
            <a:r>
              <a:rPr lang="en-US">
                <a:latin typeface="Tahoma" charset="0"/>
              </a:rPr>
              <a:t>Free at www.microsoft.com</a:t>
            </a:r>
          </a:p>
          <a:p>
            <a:pPr lvl="1" eaLnBrk="1" hangingPunct="1">
              <a:lnSpc>
                <a:spcPct val="90000"/>
              </a:lnSpc>
            </a:pPr>
            <a:r>
              <a:rPr lang="en-US">
                <a:latin typeface="Tahoma" charset="0"/>
              </a:rPr>
              <a:t>Captures screen video in wmv format</a:t>
            </a:r>
          </a:p>
          <a:p>
            <a:pPr eaLnBrk="1" hangingPunct="1">
              <a:lnSpc>
                <a:spcPct val="90000"/>
              </a:lnSpc>
            </a:pPr>
            <a:r>
              <a:rPr lang="en-US">
                <a:latin typeface="Tahoma" charset="0"/>
              </a:rPr>
              <a:t>Hypercam</a:t>
            </a:r>
          </a:p>
          <a:p>
            <a:pPr lvl="1" eaLnBrk="1" hangingPunct="1">
              <a:lnSpc>
                <a:spcPct val="90000"/>
              </a:lnSpc>
            </a:pPr>
            <a:r>
              <a:rPr lang="en-US">
                <a:latin typeface="Tahoma" charset="0"/>
              </a:rPr>
              <a:t>$30/single user at www.hyperionics.com</a:t>
            </a:r>
          </a:p>
          <a:p>
            <a:pPr lvl="1" eaLnBrk="1" hangingPunct="1">
              <a:lnSpc>
                <a:spcPct val="90000"/>
              </a:lnSpc>
            </a:pPr>
            <a:r>
              <a:rPr lang="en-US">
                <a:latin typeface="Tahoma" charset="0"/>
              </a:rPr>
              <a:t>Captures screen video in avi format</a:t>
            </a:r>
          </a:p>
          <a:p>
            <a:pPr lvl="1" eaLnBrk="1" hangingPunct="1">
              <a:lnSpc>
                <a:spcPct val="90000"/>
              </a:lnSpc>
            </a:pPr>
            <a:r>
              <a:rPr lang="en-US">
                <a:latin typeface="Tahoma" charset="0"/>
              </a:rPr>
              <a:t>Volume discounts</a:t>
            </a:r>
          </a:p>
          <a:p>
            <a:pPr eaLnBrk="1" hangingPunct="1">
              <a:lnSpc>
                <a:spcPct val="90000"/>
              </a:lnSpc>
            </a:pPr>
            <a:r>
              <a:rPr lang="en-US">
                <a:latin typeface="Tahoma" charset="0"/>
              </a:rPr>
              <a:t>Jing</a:t>
            </a:r>
          </a:p>
          <a:p>
            <a:pPr lvl="1" eaLnBrk="1" hangingPunct="1">
              <a:lnSpc>
                <a:spcPct val="90000"/>
              </a:lnSpc>
            </a:pPr>
            <a:r>
              <a:rPr lang="en-US">
                <a:latin typeface="Tahoma" charset="0"/>
              </a:rPr>
              <a:t>Free </a:t>
            </a:r>
          </a:p>
          <a:p>
            <a:pPr lvl="1" eaLnBrk="1" hangingPunct="1">
              <a:lnSpc>
                <a:spcPct val="90000"/>
              </a:lnSpc>
            </a:pPr>
            <a:r>
              <a:rPr lang="en-US">
                <a:latin typeface="Tahoma" charset="0"/>
              </a:rPr>
              <a:t>www.techsmith.com</a:t>
            </a:r>
          </a:p>
          <a:p>
            <a:pPr eaLnBrk="1" hangingPunct="1">
              <a:lnSpc>
                <a:spcPct val="90000"/>
              </a:lnSpc>
            </a:pPr>
            <a:r>
              <a:rPr lang="en-US">
                <a:latin typeface="Tahoma" charset="0"/>
              </a:rPr>
              <a:t>Skitch (Mac, Free)</a:t>
            </a:r>
          </a:p>
          <a:p>
            <a:pPr eaLnBrk="1" hangingPunct="1">
              <a:lnSpc>
                <a:spcPct val="90000"/>
              </a:lnSpc>
            </a:pPr>
            <a:r>
              <a:rPr lang="en-US">
                <a:latin typeface="Tahoma" charset="0"/>
              </a:rPr>
              <a:t>Screenr - </a:t>
            </a:r>
            <a:r>
              <a:rPr lang="nl-NL" b="0">
                <a:latin typeface="Tahoma" charset="0"/>
              </a:rPr>
              <a:t>http://www.screenr.com/</a:t>
            </a:r>
            <a:endParaRPr lang="en-US" b="0">
              <a:latin typeface="Tahoma" charset="0"/>
            </a:endParaRPr>
          </a:p>
          <a:p>
            <a:pPr eaLnBrk="1" hangingPunct="1">
              <a:lnSpc>
                <a:spcPct val="90000"/>
              </a:lnSpc>
            </a:pPr>
            <a:r>
              <a:rPr lang="en-US">
                <a:latin typeface="Tahoma" charset="0"/>
              </a:rPr>
              <a:t>Clarify - </a:t>
            </a:r>
            <a:r>
              <a:rPr lang="pl-PL" b="0">
                <a:latin typeface="Tahoma" charset="0"/>
              </a:rPr>
              <a:t>http://www.clarify-it.com/</a:t>
            </a:r>
            <a:endParaRPr lang="en-US" b="0">
              <a:latin typeface="Tahoma"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p:txBody>
          <a:bodyPr/>
          <a:lstStyle/>
          <a:p>
            <a:pPr eaLnBrk="1" fontAlgn="auto" hangingPunct="1">
              <a:spcAft>
                <a:spcPts val="0"/>
              </a:spcAft>
              <a:defRPr/>
            </a:pPr>
            <a:r>
              <a:rPr lang="en-US" b="1" dirty="0" err="1">
                <a:latin typeface="Tahoma" charset="0"/>
              </a:rPr>
              <a:t>TimeSnapper</a:t>
            </a:r>
            <a:endParaRPr lang="en-US" b="1" dirty="0">
              <a:latin typeface="Tahoma" charset="0"/>
            </a:endParaRPr>
          </a:p>
        </p:txBody>
      </p:sp>
      <p:sp>
        <p:nvSpPr>
          <p:cNvPr id="309250" name="Content Placeholder 2"/>
          <p:cNvSpPr>
            <a:spLocks noGrp="1"/>
          </p:cNvSpPr>
          <p:nvPr>
            <p:ph idx="1"/>
          </p:nvPr>
        </p:nvSpPr>
        <p:spPr>
          <a:xfrm>
            <a:off x="838200" y="1981200"/>
            <a:ext cx="4343400" cy="4114800"/>
          </a:xfrm>
        </p:spPr>
        <p:txBody>
          <a:bodyPr/>
          <a:lstStyle/>
          <a:p>
            <a:pPr eaLnBrk="1" hangingPunct="1"/>
            <a:r>
              <a:rPr lang="en-US">
                <a:latin typeface="Tahoma" charset="0"/>
              </a:rPr>
              <a:t>Runs in the background of your computer, taking screenshots of your desktop every few seconds all week long.</a:t>
            </a:r>
          </a:p>
        </p:txBody>
      </p:sp>
      <p:pic>
        <p:nvPicPr>
          <p:cNvPr id="309251" name="Picture 3" descr="ts-mainform-filt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6863" y="1981200"/>
            <a:ext cx="345281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Xmind</a:t>
            </a:r>
            <a:r>
              <a:rPr lang="en-US" dirty="0" smtClean="0"/>
              <a:t> (2)</a:t>
            </a:r>
            <a:endParaRPr lang="en-US" dirty="0"/>
          </a:p>
        </p:txBody>
      </p:sp>
      <p:pic>
        <p:nvPicPr>
          <p:cNvPr id="45058" name="Picture 4" descr="feature-fishbo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05000"/>
            <a:ext cx="5818188"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5"/>
          <p:cNvSpPr txBox="1">
            <a:spLocks noChangeArrowheads="1"/>
          </p:cNvSpPr>
          <p:nvPr/>
        </p:nvSpPr>
        <p:spPr bwMode="auto">
          <a:xfrm>
            <a:off x="3200400" y="5638800"/>
            <a:ext cx="2627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t>Fishbone Diagram</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Others?</a:t>
            </a:r>
          </a:p>
        </p:txBody>
      </p:sp>
      <p:sp>
        <p:nvSpPr>
          <p:cNvPr id="310274" name="Rectangle 3"/>
          <p:cNvSpPr>
            <a:spLocks noGrp="1" noChangeArrowheads="1"/>
          </p:cNvSpPr>
          <p:nvPr>
            <p:ph idx="1"/>
          </p:nvPr>
        </p:nvSpPr>
        <p:spPr>
          <a:xfrm>
            <a:off x="838200" y="2133600"/>
            <a:ext cx="7772400" cy="4114800"/>
          </a:xfrm>
        </p:spPr>
        <p:txBody>
          <a:bodyPr/>
          <a:lstStyle/>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p:txBody>
      </p:sp>
    </p:spTree>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Defect Tracking</a:t>
            </a:r>
          </a:p>
        </p:txBody>
      </p:sp>
      <p:sp>
        <p:nvSpPr>
          <p:cNvPr id="311298" name="Rectangle 3"/>
          <p:cNvSpPr>
            <a:spLocks noGrp="1" noChangeArrowheads="1"/>
          </p:cNvSpPr>
          <p:nvPr>
            <p:ph idx="1"/>
          </p:nvPr>
        </p:nvSpPr>
        <p:spPr>
          <a:xfrm>
            <a:off x="533400" y="1752600"/>
            <a:ext cx="7772400" cy="4114800"/>
          </a:xfrm>
        </p:spPr>
        <p:txBody>
          <a:bodyPr/>
          <a:lstStyle/>
          <a:p>
            <a:pPr eaLnBrk="1" hangingPunct="1"/>
            <a:r>
              <a:rPr lang="en-US">
                <a:latin typeface="Tahoma" charset="0"/>
              </a:rPr>
              <a:t>Bugzilla – free at www.bugzilla.org</a:t>
            </a:r>
          </a:p>
          <a:p>
            <a:pPr eaLnBrk="1" hangingPunct="1"/>
            <a:r>
              <a:rPr lang="en-US">
                <a:latin typeface="Tahoma" charset="0"/>
              </a:rPr>
              <a:t>FlySpray – Free at www.flyspray.org</a:t>
            </a:r>
          </a:p>
          <a:p>
            <a:pPr eaLnBrk="1" hangingPunct="1"/>
            <a:r>
              <a:rPr lang="en-US">
                <a:latin typeface="Tahoma" charset="0"/>
              </a:rPr>
              <a:t>Many more at:</a:t>
            </a:r>
          </a:p>
          <a:p>
            <a:pPr lvl="1" eaLnBrk="1" hangingPunct="1"/>
            <a:r>
              <a:rPr lang="en-US">
                <a:latin typeface="Tahoma" charset="0"/>
              </a:rPr>
              <a:t>http://www.software-pointers.com/en-defecttracking-opensource-tools.html</a:t>
            </a:r>
          </a:p>
          <a:p>
            <a:pPr eaLnBrk="1" hangingPunct="1"/>
            <a:endParaRPr lang="en-US">
              <a:latin typeface="Tahoma"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3" descr="C:\Documents and Settings\Owner\My Documents\My Pictures\bugzill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52400"/>
            <a:ext cx="52578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ChangeArrowheads="1"/>
          </p:cNvSpPr>
          <p:nvPr>
            <p:ph type="title"/>
          </p:nvPr>
        </p:nvSpPr>
        <p:spPr/>
        <p:txBody>
          <a:bodyPr/>
          <a:lstStyle/>
          <a:p>
            <a:pPr eaLnBrk="1" fontAlgn="auto" hangingPunct="1">
              <a:spcAft>
                <a:spcPts val="0"/>
              </a:spcAft>
              <a:defRPr/>
            </a:pPr>
            <a:r>
              <a:rPr lang="en-US">
                <a:latin typeface="Tahoma" charset="0"/>
              </a:rPr>
              <a:t>Bugzilla (2)</a:t>
            </a:r>
          </a:p>
        </p:txBody>
      </p:sp>
      <p:pic>
        <p:nvPicPr>
          <p:cNvPr id="315394" name="Picture 3" descr="C:\Documents and Settings\Owner\My Documents\My Pictures\bugzilla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28575"/>
            <a:ext cx="9115425"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1"/>
          <p:cNvSpPr>
            <a:spLocks noGrp="1"/>
          </p:cNvSpPr>
          <p:nvPr>
            <p:ph type="title"/>
          </p:nvPr>
        </p:nvSpPr>
        <p:spPr/>
        <p:txBody>
          <a:bodyPr/>
          <a:lstStyle/>
          <a:p>
            <a:pPr eaLnBrk="1" fontAlgn="auto" hangingPunct="1">
              <a:spcAft>
                <a:spcPts val="0"/>
              </a:spcAft>
              <a:defRPr/>
            </a:pPr>
            <a:r>
              <a:rPr lang="en-US" b="1" dirty="0">
                <a:latin typeface="Tahoma" charset="0"/>
              </a:rPr>
              <a:t>Mantis</a:t>
            </a:r>
          </a:p>
        </p:txBody>
      </p:sp>
      <p:sp>
        <p:nvSpPr>
          <p:cNvPr id="317442" name="Content Placeholder 2"/>
          <p:cNvSpPr>
            <a:spLocks noGrp="1"/>
          </p:cNvSpPr>
          <p:nvPr>
            <p:ph idx="1"/>
          </p:nvPr>
        </p:nvSpPr>
        <p:spPr/>
        <p:txBody>
          <a:bodyPr/>
          <a:lstStyle/>
          <a:p>
            <a:pPr eaLnBrk="1" hangingPunct="1"/>
            <a:r>
              <a:rPr lang="en-US" dirty="0" err="1">
                <a:latin typeface="Tahoma" charset="0"/>
              </a:rPr>
              <a:t>MantisBT</a:t>
            </a:r>
            <a:r>
              <a:rPr lang="en-US" dirty="0">
                <a:latin typeface="Tahoma" charset="0"/>
              </a:rPr>
              <a:t> is a free popular web-based </a:t>
            </a:r>
            <a:r>
              <a:rPr lang="en-US" dirty="0" err="1">
                <a:latin typeface="Tahoma" charset="0"/>
              </a:rPr>
              <a:t>bugtracking</a:t>
            </a:r>
            <a:r>
              <a:rPr lang="en-US" dirty="0">
                <a:latin typeface="Tahoma" charset="0"/>
              </a:rPr>
              <a:t> system.</a:t>
            </a:r>
          </a:p>
          <a:p>
            <a:pPr eaLnBrk="1" hangingPunct="1"/>
            <a:r>
              <a:rPr lang="en-US" dirty="0">
                <a:latin typeface="Tahoma" charset="0"/>
              </a:rPr>
              <a:t>It is written in the PHP scripting language and works with MySQL, MS SQL, and </a:t>
            </a:r>
            <a:r>
              <a:rPr lang="en-US" dirty="0" err="1">
                <a:latin typeface="Tahoma" charset="0"/>
              </a:rPr>
              <a:t>PostgreSQL</a:t>
            </a:r>
            <a:r>
              <a:rPr lang="en-US" dirty="0">
                <a:latin typeface="Tahoma" charset="0"/>
              </a:rPr>
              <a:t> databases and a webserver.</a:t>
            </a:r>
          </a:p>
          <a:p>
            <a:pPr eaLnBrk="1" hangingPunct="1"/>
            <a:r>
              <a:rPr lang="pl-PL" dirty="0">
                <a:latin typeface="Tahoma" charset="0"/>
              </a:rPr>
              <a:t>http://</a:t>
            </a:r>
            <a:r>
              <a:rPr lang="pl-PL" dirty="0" err="1">
                <a:latin typeface="Tahoma" charset="0"/>
              </a:rPr>
              <a:t>www.mantisbt.org</a:t>
            </a:r>
            <a:r>
              <a:rPr lang="pl-PL" dirty="0">
                <a:latin typeface="Tahoma" charset="0"/>
              </a:rPr>
              <a:t>/</a:t>
            </a:r>
          </a:p>
        </p:txBody>
      </p:sp>
    </p:spTree>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a:lstStyle/>
          <a:p>
            <a:pPr eaLnBrk="1" fontAlgn="auto" hangingPunct="1">
              <a:spcAft>
                <a:spcPts val="0"/>
              </a:spcAft>
              <a:defRPr/>
            </a:pPr>
            <a:r>
              <a:rPr lang="en-US" b="1" dirty="0">
                <a:latin typeface="Tahoma" charset="0"/>
              </a:rPr>
              <a:t>Mantis (2)</a:t>
            </a:r>
          </a:p>
        </p:txBody>
      </p:sp>
      <p:sp>
        <p:nvSpPr>
          <p:cNvPr id="318466" name="Content Placeholder 2"/>
          <p:cNvSpPr>
            <a:spLocks noGrp="1"/>
          </p:cNvSpPr>
          <p:nvPr>
            <p:ph idx="1"/>
          </p:nvPr>
        </p:nvSpPr>
        <p:spPr/>
        <p:txBody>
          <a:bodyPr/>
          <a:lstStyle/>
          <a:p>
            <a:pPr eaLnBrk="1" hangingPunct="1"/>
            <a:r>
              <a:rPr lang="en-US">
                <a:latin typeface="Tahoma" charset="0"/>
              </a:rPr>
              <a:t>MantisBT has been installed on Windows, Linux, Mac OS, OS/2, and others. </a:t>
            </a:r>
          </a:p>
          <a:p>
            <a:pPr eaLnBrk="1" hangingPunct="1"/>
            <a:r>
              <a:rPr lang="en-US">
                <a:latin typeface="Tahoma" charset="0"/>
              </a:rPr>
              <a:t>Almost any web browser should be able to function as a client. It is released under the terms of the GNU General Public License (GPL).</a:t>
            </a:r>
          </a:p>
        </p:txBody>
      </p:sp>
    </p:spTree>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3" descr="mantis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431800"/>
            <a:ext cx="8128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4" descr="mantis-2_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256588"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Title 1"/>
          <p:cNvSpPr>
            <a:spLocks noGrp="1"/>
          </p:cNvSpPr>
          <p:nvPr>
            <p:ph type="title"/>
          </p:nvPr>
        </p:nvSpPr>
        <p:spPr/>
        <p:txBody>
          <a:bodyPr/>
          <a:lstStyle/>
          <a:p>
            <a:pPr eaLnBrk="1" fontAlgn="auto" hangingPunct="1">
              <a:spcAft>
                <a:spcPts val="0"/>
              </a:spcAft>
              <a:defRPr/>
            </a:pPr>
            <a:r>
              <a:rPr lang="en-US" b="1" dirty="0">
                <a:latin typeface="Tahoma" charset="0"/>
              </a:rPr>
              <a:t>Mantis Mobile</a:t>
            </a:r>
          </a:p>
        </p:txBody>
      </p:sp>
      <p:pic>
        <p:nvPicPr>
          <p:cNvPr id="321538" name="Picture 7" descr="mt_login_p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57400"/>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39" name="Picture 8" descr="mt_dashboard_p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057400"/>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0" name="Picture 9" descr="mt_issues_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057400"/>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title"/>
          </p:nvPr>
        </p:nvSpPr>
        <p:spPr/>
        <p:txBody>
          <a:bodyPr/>
          <a:lstStyle/>
          <a:p>
            <a:pPr eaLnBrk="1" fontAlgn="auto" hangingPunct="1">
              <a:spcAft>
                <a:spcPts val="0"/>
              </a:spcAft>
              <a:defRPr/>
            </a:pPr>
            <a:r>
              <a:rPr lang="en-US" b="1" dirty="0">
                <a:latin typeface="Tahoma" charset="0"/>
              </a:rPr>
              <a:t>Others</a:t>
            </a:r>
          </a:p>
        </p:txBody>
      </p:sp>
      <p:sp>
        <p:nvSpPr>
          <p:cNvPr id="322562" name="Content Placeholder 2"/>
          <p:cNvSpPr>
            <a:spLocks noGrp="1"/>
          </p:cNvSpPr>
          <p:nvPr>
            <p:ph idx="1"/>
          </p:nvPr>
        </p:nvSpPr>
        <p:spPr/>
        <p:txBody>
          <a:bodyPr/>
          <a:lstStyle/>
          <a:p>
            <a:pPr eaLnBrk="1" hangingPunct="1"/>
            <a:r>
              <a:rPr lang="en-US">
                <a:latin typeface="Tahoma" charset="0"/>
              </a:rPr>
              <a:t>Redmine - </a:t>
            </a:r>
            <a:r>
              <a:rPr lang="pl-PL">
                <a:latin typeface="Tahoma" charset="0"/>
              </a:rPr>
              <a:t>http://www.redmine.org/</a:t>
            </a:r>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791200" cy="685800"/>
          </a:xfrm>
        </p:spPr>
        <p:txBody>
          <a:bodyPr/>
          <a:lstStyle/>
          <a:p>
            <a:pPr>
              <a:defRPr/>
            </a:pPr>
            <a:r>
              <a:rPr lang="en-US" dirty="0" err="1" smtClean="0"/>
              <a:t>Xmind</a:t>
            </a:r>
            <a:r>
              <a:rPr lang="en-US" dirty="0" smtClean="0"/>
              <a:t> (3)</a:t>
            </a:r>
            <a:endParaRPr lang="en-US" dirty="0"/>
          </a:p>
        </p:txBody>
      </p:sp>
      <p:pic>
        <p:nvPicPr>
          <p:cNvPr id="46082" name="Picture 3" descr="feature-gant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0"/>
            <a:ext cx="58166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3886200" y="6172200"/>
            <a:ext cx="167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t>Gantt View</a:t>
            </a:r>
          </a:p>
        </p:txBody>
      </p:sp>
    </p:spTree>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Others?</a:t>
            </a:r>
          </a:p>
        </p:txBody>
      </p:sp>
      <p:sp>
        <p:nvSpPr>
          <p:cNvPr id="323586" name="Rectangle 3"/>
          <p:cNvSpPr>
            <a:spLocks noGrp="1" noChangeArrowheads="1"/>
          </p:cNvSpPr>
          <p:nvPr>
            <p:ph idx="1"/>
          </p:nvPr>
        </p:nvSpPr>
        <p:spPr>
          <a:xfrm>
            <a:off x="838200" y="2133600"/>
            <a:ext cx="7772400" cy="4114800"/>
          </a:xfrm>
        </p:spPr>
        <p:txBody>
          <a:bodyPr/>
          <a:lstStyle/>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p:txBody>
      </p:sp>
    </p:spTree>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SOA</a:t>
            </a:r>
          </a:p>
        </p:txBody>
      </p:sp>
      <p:sp>
        <p:nvSpPr>
          <p:cNvPr id="324610" name="Rectangle 3"/>
          <p:cNvSpPr>
            <a:spLocks noGrp="1" noChangeArrowheads="1"/>
          </p:cNvSpPr>
          <p:nvPr>
            <p:ph idx="1"/>
          </p:nvPr>
        </p:nvSpPr>
        <p:spPr>
          <a:xfrm>
            <a:off x="685800" y="1752600"/>
            <a:ext cx="7772400" cy="4114800"/>
          </a:xfrm>
        </p:spPr>
        <p:txBody>
          <a:bodyPr/>
          <a:lstStyle/>
          <a:p>
            <a:pPr eaLnBrk="1" hangingPunct="1"/>
            <a:r>
              <a:rPr lang="en-US">
                <a:latin typeface="Tahoma" charset="0"/>
              </a:rPr>
              <a:t>SoapUI</a:t>
            </a:r>
          </a:p>
          <a:p>
            <a:pPr lvl="1" eaLnBrk="1" hangingPunct="1"/>
            <a:r>
              <a:rPr lang="en-US">
                <a:latin typeface="Tahoma" charset="0"/>
              </a:rPr>
              <a:t>http://www.soapui.org/</a:t>
            </a:r>
          </a:p>
          <a:p>
            <a:pPr lvl="1" eaLnBrk="1" hangingPunct="1"/>
            <a:r>
              <a:rPr lang="en-US">
                <a:latin typeface="Tahoma" charset="0"/>
              </a:rPr>
              <a:t>Free and Pro versions</a:t>
            </a:r>
          </a:p>
          <a:p>
            <a:pPr eaLnBrk="1" hangingPunct="1"/>
            <a:r>
              <a:rPr lang="en-US">
                <a:latin typeface="Tahoma" charset="0"/>
              </a:rPr>
              <a:t>PushToTest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Z:\randallrice On My Mac\Pictures\soapui-interface-view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857250"/>
            <a:ext cx="7867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ShockwaveFlash1"/>
          <p:cNvPicPr preferRelativeResize="0">
            <a:picLocks noChangeArrowheads="1" noChangeShapeType="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1240B29-F687-4f45-9708-019B960494DF}">
              <a14:hiddenLine xmlns:a14="http://schemas.microsoft.com/office/drawing/2010/main" w="9525">
                <a:no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itle 1"/>
          <p:cNvSpPr>
            <a:spLocks noGrp="1"/>
          </p:cNvSpPr>
          <p:nvPr>
            <p:ph type="title"/>
          </p:nvPr>
        </p:nvSpPr>
        <p:spPr/>
        <p:txBody>
          <a:bodyPr/>
          <a:lstStyle/>
          <a:p>
            <a:pPr eaLnBrk="1" fontAlgn="auto" hangingPunct="1">
              <a:spcAft>
                <a:spcPts val="0"/>
              </a:spcAft>
              <a:defRPr/>
            </a:pPr>
            <a:r>
              <a:rPr lang="en-US" b="1" dirty="0" err="1">
                <a:latin typeface="Tahoma" charset="0"/>
              </a:rPr>
              <a:t>PushToTest</a:t>
            </a:r>
            <a:endParaRPr lang="en-US" b="1" dirty="0">
              <a:latin typeface="Tahoma" charset="0"/>
            </a:endParaRPr>
          </a:p>
        </p:txBody>
      </p:sp>
      <p:sp>
        <p:nvSpPr>
          <p:cNvPr id="2" name="Content Placeholder 1"/>
          <p:cNvSpPr>
            <a:spLocks noGrp="1"/>
          </p:cNvSpPr>
          <p:nvPr>
            <p:ph idx="1"/>
          </p:nvPr>
        </p:nvSpPr>
        <p:spPr>
          <a:xfrm>
            <a:off x="381000" y="1752600"/>
            <a:ext cx="4343400" cy="4373563"/>
          </a:xfrm>
        </p:spPr>
        <p:txBody>
          <a:bodyPr rtlCol="0">
            <a:normAutofit fontScale="92500" lnSpcReduction="20000"/>
          </a:bodyPr>
          <a:lstStyle/>
          <a:p>
            <a:pPr eaLnBrk="1" fontAlgn="auto" hangingPunct="1">
              <a:buFont typeface="Arial"/>
              <a:buChar char="•"/>
              <a:defRPr/>
            </a:pPr>
            <a:r>
              <a:rPr lang="en-US" dirty="0">
                <a:ea typeface="+mn-ea"/>
                <a:cs typeface="+mn-cs"/>
              </a:rPr>
              <a:t>Tests Web, Rich Internet Applications (RIA, using Ajax, Flex, Flash,) Service Oriented Architecture (SOA,) and Business Process Management (BPM) </a:t>
            </a:r>
            <a:r>
              <a:rPr lang="en-US" dirty="0" smtClean="0">
                <a:ea typeface="+mn-ea"/>
                <a:cs typeface="+mn-cs"/>
              </a:rPr>
              <a:t>applications.</a:t>
            </a:r>
            <a:endParaRPr lang="en-US" dirty="0">
              <a:ea typeface="+mn-ea"/>
              <a:cs typeface="+mn-cs"/>
            </a:endParaRPr>
          </a:p>
          <a:p>
            <a:pPr eaLnBrk="1" fontAlgn="auto" hangingPunct="1">
              <a:buFont typeface="Arial"/>
              <a:buChar char="•"/>
              <a:defRPr/>
            </a:pPr>
            <a:r>
              <a:rPr lang="en-US" dirty="0" smtClean="0">
                <a:ea typeface="+mn-ea"/>
                <a:cs typeface="+mn-cs"/>
              </a:rPr>
              <a:t>Installs </a:t>
            </a:r>
            <a:r>
              <a:rPr lang="en-US" dirty="0">
                <a:ea typeface="+mn-ea"/>
                <a:cs typeface="+mn-cs"/>
              </a:rPr>
              <a:t>on your desktop, runs tests in grid and cloud environments, and pinpoints root causes and offers mitigation</a:t>
            </a:r>
            <a:r>
              <a:rPr lang="en-US" dirty="0" smtClean="0">
                <a:ea typeface="+mn-ea"/>
                <a:cs typeface="+mn-cs"/>
              </a:rPr>
              <a:t>.</a:t>
            </a:r>
          </a:p>
          <a:p>
            <a:pPr eaLnBrk="1" fontAlgn="auto" hangingPunct="1">
              <a:buFont typeface="Arial"/>
              <a:buChar char="•"/>
              <a:defRPr/>
            </a:pPr>
            <a:r>
              <a:rPr lang="en-US" dirty="0" smtClean="0">
                <a:ea typeface="+mn-ea"/>
                <a:cs typeface="+mn-cs"/>
              </a:rPr>
              <a:t>Test scripts can be in </a:t>
            </a:r>
            <a:r>
              <a:rPr lang="en-US" dirty="0">
                <a:ea typeface="+mn-ea"/>
                <a:cs typeface="+mn-cs"/>
              </a:rPr>
              <a:t>Selenium test, </a:t>
            </a:r>
            <a:r>
              <a:rPr lang="en-US" dirty="0" err="1">
                <a:ea typeface="+mn-ea"/>
                <a:cs typeface="+mn-cs"/>
              </a:rPr>
              <a:t>Sahi</a:t>
            </a:r>
            <a:r>
              <a:rPr lang="en-US" dirty="0">
                <a:ea typeface="+mn-ea"/>
                <a:cs typeface="+mn-cs"/>
              </a:rPr>
              <a:t> test, </a:t>
            </a:r>
            <a:r>
              <a:rPr lang="en-US" dirty="0" err="1">
                <a:ea typeface="+mn-ea"/>
                <a:cs typeface="+mn-cs"/>
              </a:rPr>
              <a:t>soapUI</a:t>
            </a:r>
            <a:r>
              <a:rPr lang="en-US" dirty="0">
                <a:ea typeface="+mn-ea"/>
                <a:cs typeface="+mn-cs"/>
              </a:rPr>
              <a:t> test suite, and unit test written in Java, Ruby, Python, and </a:t>
            </a:r>
            <a:r>
              <a:rPr lang="en-US" dirty="0" smtClean="0">
                <a:ea typeface="+mn-ea"/>
                <a:cs typeface="+mn-cs"/>
              </a:rPr>
              <a:t>PHP.</a:t>
            </a:r>
          </a:p>
          <a:p>
            <a:pPr eaLnBrk="1" fontAlgn="auto" hangingPunct="1">
              <a:buFont typeface="Arial"/>
              <a:buChar char="•"/>
              <a:defRPr/>
            </a:pPr>
            <a:r>
              <a:rPr lang="pl-PL" dirty="0">
                <a:ea typeface="+mn-ea"/>
                <a:cs typeface="+mn-cs"/>
              </a:rPr>
              <a:t>http://</a:t>
            </a:r>
            <a:r>
              <a:rPr lang="pl-PL" dirty="0" err="1">
                <a:ea typeface="+mn-ea"/>
                <a:cs typeface="+mn-cs"/>
              </a:rPr>
              <a:t>www.pushtotest.com</a:t>
            </a:r>
            <a:r>
              <a:rPr lang="pl-PL" dirty="0">
                <a:ea typeface="+mn-ea"/>
                <a:cs typeface="+mn-cs"/>
              </a:rPr>
              <a:t>/</a:t>
            </a:r>
            <a:endParaRPr lang="en-US" dirty="0">
              <a:ea typeface="+mn-ea"/>
              <a:cs typeface="+mn-cs"/>
            </a:endParaRPr>
          </a:p>
        </p:txBody>
      </p:sp>
      <p:pic>
        <p:nvPicPr>
          <p:cNvPr id="330755" name="Picture 3" descr="screenshot_design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066800"/>
            <a:ext cx="3611563"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1"/>
          <p:cNvSpPr>
            <a:spLocks noGrp="1"/>
          </p:cNvSpPr>
          <p:nvPr>
            <p:ph type="title"/>
          </p:nvPr>
        </p:nvSpPr>
        <p:spPr/>
        <p:txBody>
          <a:bodyPr/>
          <a:lstStyle/>
          <a:p>
            <a:pPr eaLnBrk="1" fontAlgn="auto" hangingPunct="1">
              <a:spcAft>
                <a:spcPts val="0"/>
              </a:spcAft>
              <a:defRPr/>
            </a:pPr>
            <a:r>
              <a:rPr lang="en-US" b="1" dirty="0">
                <a:latin typeface="Tahoma" charset="0"/>
              </a:rPr>
              <a:t>Fiddler</a:t>
            </a:r>
          </a:p>
        </p:txBody>
      </p:sp>
      <p:sp>
        <p:nvSpPr>
          <p:cNvPr id="331778" name="Content Placeholder 2"/>
          <p:cNvSpPr>
            <a:spLocks noGrp="1"/>
          </p:cNvSpPr>
          <p:nvPr>
            <p:ph idx="1"/>
          </p:nvPr>
        </p:nvSpPr>
        <p:spPr/>
        <p:txBody>
          <a:bodyPr/>
          <a:lstStyle/>
          <a:p>
            <a:pPr eaLnBrk="1" hangingPunct="1"/>
            <a:r>
              <a:rPr lang="en-US">
                <a:latin typeface="Tahoma" charset="0"/>
              </a:rPr>
              <a:t>With Fiddler you can easily monitor what's going on under the hood of your HTTP traffic.</a:t>
            </a:r>
          </a:p>
          <a:p>
            <a:pPr eaLnBrk="1" hangingPunct="1"/>
            <a:r>
              <a:rPr lang="en-US">
                <a:latin typeface="Tahoma" charset="0"/>
              </a:rPr>
              <a:t>You can set breakpoints for certain HTTP requests, you can have it mimic the web server, and it can just function as a proxy, while showing you what's happening. </a:t>
            </a:r>
          </a:p>
          <a:p>
            <a:pPr eaLnBrk="1" hangingPunct="1"/>
            <a:r>
              <a:rPr lang="en-US">
                <a:latin typeface="Tahoma" charset="0"/>
              </a:rPr>
              <a:t>You can also construct requests in the tool and send that to mimic a client.</a:t>
            </a:r>
          </a:p>
          <a:p>
            <a:pPr eaLnBrk="1" hangingPunct="1"/>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p:cNvSpPr>
          <p:nvPr>
            <p:ph type="title"/>
          </p:nvPr>
        </p:nvSpPr>
        <p:spPr>
          <a:xfrm>
            <a:off x="304800" y="381000"/>
            <a:ext cx="5791200" cy="685800"/>
          </a:xfrm>
        </p:spPr>
        <p:txBody>
          <a:bodyPr/>
          <a:lstStyle/>
          <a:p>
            <a:pPr eaLnBrk="1" fontAlgn="auto" hangingPunct="1">
              <a:spcAft>
                <a:spcPts val="0"/>
              </a:spcAft>
              <a:defRPr/>
            </a:pPr>
            <a:r>
              <a:rPr lang="en-US" b="1" dirty="0">
                <a:latin typeface="Tahoma" charset="0"/>
              </a:rPr>
              <a:t>Fiddler (2)</a:t>
            </a:r>
          </a:p>
        </p:txBody>
      </p:sp>
      <p:pic>
        <p:nvPicPr>
          <p:cNvPr id="333826" name="Picture 3" descr="Z:\randallrice On My Mac\Pictures\tamp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66775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p:cNvSpPr>
          <p:nvPr>
            <p:ph type="title"/>
          </p:nvPr>
        </p:nvSpPr>
        <p:spPr>
          <a:xfrm>
            <a:off x="457200" y="609600"/>
            <a:ext cx="5791200" cy="609600"/>
          </a:xfrm>
        </p:spPr>
        <p:txBody>
          <a:bodyPr>
            <a:normAutofit fontScale="90000"/>
          </a:bodyPr>
          <a:lstStyle/>
          <a:p>
            <a:pPr eaLnBrk="1" fontAlgn="auto" hangingPunct="1">
              <a:spcAft>
                <a:spcPts val="0"/>
              </a:spcAft>
              <a:defRPr/>
            </a:pPr>
            <a:r>
              <a:rPr lang="en-US" b="1" dirty="0">
                <a:latin typeface="Tahoma" charset="0"/>
              </a:rPr>
              <a:t>Fiddler (3)</a:t>
            </a:r>
          </a:p>
        </p:txBody>
      </p:sp>
      <p:pic>
        <p:nvPicPr>
          <p:cNvPr id="335874" name="Picture 3" descr="Z:\randallrice On My Mac\Pictures\ssho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7037388"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p:cNvSpPr>
          <p:nvPr>
            <p:ph type="title"/>
          </p:nvPr>
        </p:nvSpPr>
        <p:spPr>
          <a:xfrm>
            <a:off x="457200" y="609600"/>
            <a:ext cx="5791200" cy="609600"/>
          </a:xfrm>
        </p:spPr>
        <p:txBody>
          <a:bodyPr>
            <a:normAutofit fontScale="90000"/>
          </a:bodyPr>
          <a:lstStyle/>
          <a:p>
            <a:pPr eaLnBrk="1" fontAlgn="auto" hangingPunct="1">
              <a:spcAft>
                <a:spcPts val="0"/>
              </a:spcAft>
              <a:defRPr/>
            </a:pPr>
            <a:r>
              <a:rPr lang="en-US" b="1" dirty="0">
                <a:latin typeface="Tahoma" charset="0"/>
              </a:rPr>
              <a:t>Fiddler (4)</a:t>
            </a:r>
          </a:p>
        </p:txBody>
      </p:sp>
      <p:pic>
        <p:nvPicPr>
          <p:cNvPr id="337922" name="Picture 3" descr="Z:\randallrice On My Mac\Pictures\sshot-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6746875"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p:cNvSpPr>
          <p:nvPr>
            <p:ph type="title"/>
          </p:nvPr>
        </p:nvSpPr>
        <p:spPr>
          <a:xfrm>
            <a:off x="381000" y="457200"/>
            <a:ext cx="5791200" cy="762000"/>
          </a:xfrm>
        </p:spPr>
        <p:txBody>
          <a:bodyPr/>
          <a:lstStyle/>
          <a:p>
            <a:pPr eaLnBrk="1" fontAlgn="auto" hangingPunct="1">
              <a:spcAft>
                <a:spcPts val="0"/>
              </a:spcAft>
              <a:defRPr/>
            </a:pPr>
            <a:r>
              <a:rPr lang="en-US" b="1" dirty="0">
                <a:latin typeface="Tahoma" charset="0"/>
              </a:rPr>
              <a:t>Fiddler (5)</a:t>
            </a:r>
          </a:p>
        </p:txBody>
      </p:sp>
      <p:pic>
        <p:nvPicPr>
          <p:cNvPr id="339970" name="Picture 3" descr="Z:\randallrice On My Mac\Pictures\hexinspec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0200"/>
            <a:ext cx="7615238"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791200" cy="685800"/>
          </a:xfrm>
        </p:spPr>
        <p:txBody>
          <a:bodyPr/>
          <a:lstStyle/>
          <a:p>
            <a:pPr>
              <a:defRPr/>
            </a:pPr>
            <a:r>
              <a:rPr lang="en-US" dirty="0" err="1" smtClean="0"/>
              <a:t>Xmind</a:t>
            </a:r>
            <a:r>
              <a:rPr lang="en-US" dirty="0" smtClean="0"/>
              <a:t> (4)</a:t>
            </a:r>
            <a:endParaRPr lang="en-US" dirty="0"/>
          </a:p>
        </p:txBody>
      </p:sp>
      <p:pic>
        <p:nvPicPr>
          <p:cNvPr id="47106" name="Picture 3" descr="feature-sh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4582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4"/>
          <p:cNvSpPr txBox="1">
            <a:spLocks noChangeArrowheads="1"/>
          </p:cNvSpPr>
          <p:nvPr/>
        </p:nvSpPr>
        <p:spPr bwMode="auto">
          <a:xfrm>
            <a:off x="3429000" y="5257800"/>
            <a:ext cx="217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t>Online Sharing</a:t>
            </a:r>
          </a:p>
        </p:txBody>
      </p:sp>
    </p:spTree>
  </p:cSld>
  <p:clrMapOvr>
    <a:masterClrMapping/>
  </p:clrMapOvr>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1"/>
          <p:cNvSpPr>
            <a:spLocks noGrp="1"/>
          </p:cNvSpPr>
          <p:nvPr>
            <p:ph type="title"/>
          </p:nvPr>
        </p:nvSpPr>
        <p:spPr>
          <a:xfrm>
            <a:off x="457200" y="152400"/>
            <a:ext cx="5791200" cy="838200"/>
          </a:xfrm>
        </p:spPr>
        <p:txBody>
          <a:bodyPr/>
          <a:lstStyle/>
          <a:p>
            <a:pPr eaLnBrk="1" fontAlgn="auto" hangingPunct="1">
              <a:spcAft>
                <a:spcPts val="0"/>
              </a:spcAft>
              <a:defRPr/>
            </a:pPr>
            <a:r>
              <a:rPr lang="en-US" b="1" dirty="0">
                <a:latin typeface="Tahoma" charset="0"/>
              </a:rPr>
              <a:t>Poster</a:t>
            </a:r>
          </a:p>
        </p:txBody>
      </p:sp>
      <p:sp>
        <p:nvSpPr>
          <p:cNvPr id="342018" name="Content Placeholder 2"/>
          <p:cNvSpPr>
            <a:spLocks noGrp="1"/>
          </p:cNvSpPr>
          <p:nvPr>
            <p:ph idx="1"/>
          </p:nvPr>
        </p:nvSpPr>
        <p:spPr>
          <a:xfrm>
            <a:off x="457200" y="1371600"/>
            <a:ext cx="8229600" cy="4525963"/>
          </a:xfrm>
        </p:spPr>
        <p:txBody>
          <a:bodyPr/>
          <a:lstStyle/>
          <a:p>
            <a:pPr eaLnBrk="1" hangingPunct="1"/>
            <a:r>
              <a:rPr lang="en-US">
                <a:latin typeface="Tahoma" charset="0"/>
              </a:rPr>
              <a:t>Firefox add-on</a:t>
            </a:r>
          </a:p>
          <a:p>
            <a:pPr lvl="1" eaLnBrk="1" hangingPunct="1"/>
            <a:r>
              <a:rPr lang="en-US">
                <a:latin typeface="Tahoma" charset="0"/>
              </a:rPr>
              <a:t>A developer tool for interacting with web services and other web resources that lets you make HTTP requests, set the entity body, and content type.</a:t>
            </a:r>
          </a:p>
          <a:p>
            <a:pPr lvl="2" eaLnBrk="1" hangingPunct="1"/>
            <a:r>
              <a:rPr lang="en-US" sz="2000">
                <a:latin typeface="Tahoma" charset="0"/>
              </a:rPr>
              <a:t>This allows you to interact with web services and inspect the results.</a:t>
            </a:r>
          </a:p>
          <a:p>
            <a:pPr lvl="1" eaLnBrk="1" hangingPunct="1"/>
            <a:r>
              <a:rPr lang="en-US">
                <a:latin typeface="Tahoma" charset="0"/>
              </a:rPr>
              <a:t>After you install it, just go to Tools-&gt;Poster to open the poster window. After that, try a GET or POST on your favorite web service or site.</a:t>
            </a:r>
          </a:p>
          <a:p>
            <a:pPr lvl="1" eaLnBrk="1" hangingPunct="1"/>
            <a:r>
              <a:rPr lang="en-US">
                <a:latin typeface="Tahoma" charset="0"/>
              </a:rPr>
              <a:t>https://addons.mozilla.org/en-US/firefox/addon/poster/</a:t>
            </a:r>
          </a:p>
        </p:txBody>
      </p:sp>
    </p:spTree>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Title 1"/>
          <p:cNvSpPr>
            <a:spLocks noGrp="1"/>
          </p:cNvSpPr>
          <p:nvPr>
            <p:ph type="title"/>
          </p:nvPr>
        </p:nvSpPr>
        <p:spPr>
          <a:xfrm>
            <a:off x="381000" y="304800"/>
            <a:ext cx="8229600" cy="685800"/>
          </a:xfrm>
        </p:spPr>
        <p:txBody>
          <a:bodyPr/>
          <a:lstStyle/>
          <a:p>
            <a:pPr eaLnBrk="1" fontAlgn="auto" hangingPunct="1">
              <a:spcAft>
                <a:spcPts val="0"/>
              </a:spcAft>
              <a:defRPr/>
            </a:pPr>
            <a:r>
              <a:rPr lang="en-US" b="1" dirty="0">
                <a:latin typeface="Tahoma" charset="0"/>
              </a:rPr>
              <a:t>Poster (2)</a:t>
            </a:r>
          </a:p>
        </p:txBody>
      </p:sp>
      <p:pic>
        <p:nvPicPr>
          <p:cNvPr id="344066" name="Content Placeholder 3" descr="Screen shot 2011-02-03 at 10.38.07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1219200"/>
            <a:ext cx="5732463" cy="5116513"/>
          </a:xfrm>
        </p:spPr>
      </p:pic>
    </p:spTree>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Others?</a:t>
            </a:r>
          </a:p>
        </p:txBody>
      </p:sp>
      <p:sp>
        <p:nvSpPr>
          <p:cNvPr id="346114" name="Rectangle 3"/>
          <p:cNvSpPr>
            <a:spLocks noGrp="1" noChangeArrowheads="1"/>
          </p:cNvSpPr>
          <p:nvPr>
            <p:ph idx="1"/>
          </p:nvPr>
        </p:nvSpPr>
        <p:spPr>
          <a:xfrm>
            <a:off x="838200" y="2133600"/>
            <a:ext cx="7772400" cy="4114800"/>
          </a:xfrm>
        </p:spPr>
        <p:txBody>
          <a:bodyPr/>
          <a:lstStyle/>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p:txBody>
      </p:sp>
    </p:spTree>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Web Testing</a:t>
            </a:r>
          </a:p>
        </p:txBody>
      </p:sp>
      <p:sp>
        <p:nvSpPr>
          <p:cNvPr id="347138" name="Rectangle 3"/>
          <p:cNvSpPr>
            <a:spLocks noGrp="1" noChangeArrowheads="1"/>
          </p:cNvSpPr>
          <p:nvPr>
            <p:ph idx="1"/>
          </p:nvPr>
        </p:nvSpPr>
        <p:spPr>
          <a:xfrm>
            <a:off x="533400" y="1752600"/>
            <a:ext cx="8153400" cy="4114800"/>
          </a:xfrm>
        </p:spPr>
        <p:txBody>
          <a:bodyPr/>
          <a:lstStyle/>
          <a:p>
            <a:pPr eaLnBrk="1" hangingPunct="1">
              <a:lnSpc>
                <a:spcPct val="90000"/>
              </a:lnSpc>
            </a:pPr>
            <a:r>
              <a:rPr lang="en-US">
                <a:latin typeface="Tahoma" charset="0"/>
              </a:rPr>
              <a:t>Link Checkers</a:t>
            </a:r>
          </a:p>
          <a:p>
            <a:pPr lvl="1" eaLnBrk="1" hangingPunct="1">
              <a:lnSpc>
                <a:spcPct val="90000"/>
              </a:lnSpc>
            </a:pPr>
            <a:r>
              <a:rPr lang="en-US">
                <a:latin typeface="Tahoma" charset="0"/>
              </a:rPr>
              <a:t>Link Tiger – www.linktiger.com</a:t>
            </a:r>
          </a:p>
          <a:p>
            <a:pPr lvl="1" eaLnBrk="1" hangingPunct="1">
              <a:lnSpc>
                <a:spcPct val="90000"/>
              </a:lnSpc>
            </a:pPr>
            <a:r>
              <a:rPr lang="en-US">
                <a:latin typeface="Tahoma" charset="0"/>
              </a:rPr>
              <a:t>Xenu – www.xenu.com</a:t>
            </a:r>
          </a:p>
          <a:p>
            <a:pPr lvl="1" eaLnBrk="1" hangingPunct="1">
              <a:lnSpc>
                <a:spcPct val="90000"/>
              </a:lnSpc>
            </a:pPr>
            <a:r>
              <a:rPr lang="en-US">
                <a:latin typeface="Tahoma" charset="0"/>
              </a:rPr>
              <a:t>X3C - http://validator.w3.org/checklink</a:t>
            </a:r>
          </a:p>
          <a:p>
            <a:pPr lvl="1" eaLnBrk="1" hangingPunct="1">
              <a:lnSpc>
                <a:spcPct val="90000"/>
              </a:lnSpc>
            </a:pPr>
            <a:r>
              <a:rPr lang="en-US">
                <a:latin typeface="Tahoma" charset="0"/>
              </a:rPr>
              <a:t>Jspider - http://j-spider.sourceforge.net/</a:t>
            </a:r>
          </a:p>
          <a:p>
            <a:pPr lvl="1" eaLnBrk="1" hangingPunct="1">
              <a:lnSpc>
                <a:spcPct val="90000"/>
              </a:lnSpc>
            </a:pPr>
            <a:r>
              <a:rPr lang="en-US">
                <a:latin typeface="Tahoma" charset="0"/>
              </a:rPr>
              <a:t>More at http://www.cryer.co.uk/resources/link_checkers.htm</a:t>
            </a:r>
          </a:p>
          <a:p>
            <a:pPr eaLnBrk="1" hangingPunct="1">
              <a:lnSpc>
                <a:spcPct val="90000"/>
              </a:lnSpc>
            </a:pPr>
            <a:r>
              <a:rPr lang="en-US">
                <a:latin typeface="Tahoma" charset="0"/>
              </a:rPr>
              <a:t>Compliance Checkers</a:t>
            </a:r>
          </a:p>
          <a:p>
            <a:pPr lvl="1" eaLnBrk="1" hangingPunct="1">
              <a:lnSpc>
                <a:spcPct val="90000"/>
              </a:lnSpc>
            </a:pPr>
            <a:r>
              <a:rPr lang="en-US">
                <a:latin typeface="Tahoma" charset="0"/>
              </a:rPr>
              <a:t>http://www.thefreecountry.com/webmaster/htmlvalidators.shtml</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2" descr="C:\Documents and Settings\Owner\My Documents\My Pictures\linktig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831850"/>
            <a:ext cx="7315200" cy="508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Z:\randallrice On My Mac\Desktop\Picture 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38200"/>
            <a:ext cx="83820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nvPr>
        </p:nvSpPr>
        <p:spPr/>
        <p:txBody>
          <a:bodyPr/>
          <a:lstStyle/>
          <a:p>
            <a:pPr eaLnBrk="1" fontAlgn="auto" hangingPunct="1">
              <a:spcAft>
                <a:spcPts val="0"/>
              </a:spcAft>
              <a:defRPr/>
            </a:pPr>
            <a:r>
              <a:rPr lang="en-US" b="1" dirty="0" err="1">
                <a:latin typeface="Tahoma" charset="0"/>
              </a:rPr>
              <a:t>Canoo</a:t>
            </a:r>
            <a:r>
              <a:rPr lang="en-US" b="1" dirty="0">
                <a:latin typeface="Tahoma" charset="0"/>
              </a:rPr>
              <a:t> Web Test</a:t>
            </a:r>
          </a:p>
        </p:txBody>
      </p:sp>
      <p:sp>
        <p:nvSpPr>
          <p:cNvPr id="353282" name="Content Placeholder 2"/>
          <p:cNvSpPr>
            <a:spLocks noGrp="1"/>
          </p:cNvSpPr>
          <p:nvPr>
            <p:ph idx="1"/>
          </p:nvPr>
        </p:nvSpPr>
        <p:spPr>
          <a:xfrm>
            <a:off x="533400" y="1828800"/>
            <a:ext cx="7772400" cy="4114800"/>
          </a:xfrm>
        </p:spPr>
        <p:txBody>
          <a:bodyPr/>
          <a:lstStyle/>
          <a:p>
            <a:pPr eaLnBrk="1" hangingPunct="1"/>
            <a:r>
              <a:rPr lang="en-US">
                <a:latin typeface="Tahoma" charset="0"/>
              </a:rPr>
              <a:t>Canoo WebTest is a free Open Source tool for automated testing of web applications in a very effective way. </a:t>
            </a:r>
          </a:p>
          <a:p>
            <a:pPr eaLnBrk="1" hangingPunct="1"/>
            <a:r>
              <a:rPr lang="en-US">
                <a:latin typeface="Tahoma" charset="0"/>
              </a:rPr>
              <a:t>http://webtest.canoo.com</a:t>
            </a:r>
          </a:p>
        </p:txBody>
      </p:sp>
    </p:spTree>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p:cNvSpPr>
            <a:spLocks noGrp="1"/>
          </p:cNvSpPr>
          <p:nvPr>
            <p:ph type="title"/>
          </p:nvPr>
        </p:nvSpPr>
        <p:spPr>
          <a:xfrm>
            <a:off x="457200" y="152400"/>
            <a:ext cx="7162800" cy="1371600"/>
          </a:xfrm>
        </p:spPr>
        <p:txBody>
          <a:bodyPr/>
          <a:lstStyle/>
          <a:p>
            <a:pPr eaLnBrk="1" fontAlgn="auto" hangingPunct="1">
              <a:spcAft>
                <a:spcPts val="0"/>
              </a:spcAft>
              <a:defRPr/>
            </a:pPr>
            <a:r>
              <a:rPr lang="en-US" b="1" dirty="0" err="1">
                <a:latin typeface="Tahoma" charset="0"/>
              </a:rPr>
              <a:t>Canoo</a:t>
            </a:r>
            <a:r>
              <a:rPr lang="en-US" b="1" dirty="0">
                <a:latin typeface="Tahoma" charset="0"/>
              </a:rPr>
              <a:t> Web </a:t>
            </a:r>
            <a:r>
              <a:rPr lang="en-US" b="1" dirty="0" smtClean="0">
                <a:latin typeface="Tahoma" charset="0"/>
              </a:rPr>
              <a:t>Test Scripting</a:t>
            </a:r>
            <a:endParaRPr lang="en-US" b="1" dirty="0">
              <a:latin typeface="Tahoma" charset="0"/>
            </a:endParaRPr>
          </a:p>
        </p:txBody>
      </p:sp>
      <p:pic>
        <p:nvPicPr>
          <p:cNvPr id="355330" name="Picture 3" descr="Screen shot 2011-01-26 at 11.41.3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514600"/>
            <a:ext cx="6096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err="1" smtClean="0">
                <a:ea typeface="+mj-ea"/>
                <a:cs typeface="+mj-cs"/>
              </a:rPr>
              <a:t>Pex</a:t>
            </a:r>
            <a:r>
              <a:rPr lang="en-US" dirty="0" smtClean="0">
                <a:ea typeface="+mj-ea"/>
                <a:cs typeface="+mj-cs"/>
              </a:rPr>
              <a:t> and Moles</a:t>
            </a:r>
            <a:endParaRPr lang="en-US" dirty="0">
              <a:ea typeface="+mj-ea"/>
              <a:cs typeface="+mj-cs"/>
            </a:endParaRPr>
          </a:p>
        </p:txBody>
      </p:sp>
      <p:sp>
        <p:nvSpPr>
          <p:cNvPr id="356354" name="Content Placeholder 4"/>
          <p:cNvSpPr>
            <a:spLocks noGrp="1"/>
          </p:cNvSpPr>
          <p:nvPr>
            <p:ph idx="1"/>
          </p:nvPr>
        </p:nvSpPr>
        <p:spPr>
          <a:xfrm>
            <a:off x="533400" y="2057400"/>
            <a:ext cx="6132513" cy="4114800"/>
          </a:xfrm>
        </p:spPr>
        <p:txBody>
          <a:bodyPr/>
          <a:lstStyle/>
          <a:p>
            <a:pPr eaLnBrk="1" hangingPunct="1"/>
            <a:r>
              <a:rPr lang="en-US">
                <a:latin typeface="Arial" charset="0"/>
              </a:rPr>
              <a:t>Isolation and White box Unit Testing for .NET</a:t>
            </a:r>
          </a:p>
          <a:p>
            <a:pPr lvl="1" eaLnBrk="1" hangingPunct="1"/>
            <a:r>
              <a:rPr lang="en-US" sz="1800">
                <a:latin typeface="Arial" charset="0"/>
              </a:rPr>
              <a:t>Pex automatically generates test suites with high code coverage. </a:t>
            </a:r>
          </a:p>
          <a:p>
            <a:pPr lvl="1" eaLnBrk="1" hangingPunct="1"/>
            <a:r>
              <a:rPr lang="en-US" sz="1800">
                <a:latin typeface="Arial" charset="0"/>
              </a:rPr>
              <a:t>Allows the stubbing of .NET methods</a:t>
            </a:r>
          </a:p>
          <a:p>
            <a:pPr lvl="1" eaLnBrk="1" hangingPunct="1"/>
            <a:r>
              <a:rPr lang="en-US" sz="1800">
                <a:latin typeface="Arial" charset="0"/>
              </a:rPr>
              <a:t>http://research.microsoft.com/en-us/projects/pex</a:t>
            </a:r>
          </a:p>
          <a:p>
            <a:pPr lvl="1" eaLnBrk="1" hangingPunct="1"/>
            <a:r>
              <a:rPr lang="en-US" sz="1800">
                <a:latin typeface="Arial" charset="0"/>
              </a:rPr>
              <a:t>The Fakes Framework in Visual Studio 11 is the next generation of Moles &amp; Stubs, and will eventually replace it.</a:t>
            </a:r>
          </a:p>
          <a:p>
            <a:pPr lvl="1" eaLnBrk="1" hangingPunct="1"/>
            <a:endParaRPr lang="en-US" sz="1800">
              <a:latin typeface="Arial" charset="0"/>
            </a:endParaRPr>
          </a:p>
        </p:txBody>
      </p:sp>
      <p:pic>
        <p:nvPicPr>
          <p:cNvPr id="35635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22098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848600" cy="1371600"/>
          </a:xfrm>
        </p:spPr>
        <p:txBody>
          <a:bodyPr/>
          <a:lstStyle/>
          <a:p>
            <a:pPr eaLnBrk="1" fontAlgn="auto" hangingPunct="1">
              <a:spcAft>
                <a:spcPts val="0"/>
              </a:spcAft>
              <a:defRPr/>
            </a:pPr>
            <a:r>
              <a:rPr lang="en-US" dirty="0" err="1" smtClean="0">
                <a:ea typeface="+mj-ea"/>
                <a:cs typeface="+mj-cs"/>
              </a:rPr>
              <a:t>CUITe</a:t>
            </a:r>
            <a:r>
              <a:rPr lang="en-US" dirty="0" smtClean="0">
                <a:ea typeface="+mj-ea"/>
                <a:cs typeface="+mj-cs"/>
              </a:rPr>
              <a:t> (Coded UI Test enhanced) Framework</a:t>
            </a:r>
            <a:endParaRPr lang="en-US" dirty="0">
              <a:ea typeface="+mj-ea"/>
              <a:cs typeface="+mj-cs"/>
            </a:endParaRPr>
          </a:p>
        </p:txBody>
      </p:sp>
      <p:sp>
        <p:nvSpPr>
          <p:cNvPr id="357378" name="Content Placeholder 2"/>
          <p:cNvSpPr>
            <a:spLocks noGrp="1"/>
          </p:cNvSpPr>
          <p:nvPr>
            <p:ph idx="1"/>
          </p:nvPr>
        </p:nvSpPr>
        <p:spPr/>
        <p:txBody>
          <a:bodyPr/>
          <a:lstStyle/>
          <a:p>
            <a:pPr eaLnBrk="1" hangingPunct="1"/>
            <a:r>
              <a:rPr lang="en-US">
                <a:latin typeface="Arial" charset="0"/>
              </a:rPr>
              <a:t>Thin layer developed on top of Microsoft Visual Studio Team Test's Coded UI Test engine.</a:t>
            </a:r>
          </a:p>
          <a:p>
            <a:pPr eaLnBrk="1" hangingPunct="1"/>
            <a:r>
              <a:rPr lang="en-US">
                <a:latin typeface="Arial" charset="0"/>
              </a:rPr>
              <a:t>Helps reduce code (&lt;10%), increases readability and maintainability, while also providing features for the automation engineer.</a:t>
            </a:r>
          </a:p>
          <a:p>
            <a:pPr eaLnBrk="1" hangingPunct="1"/>
            <a:r>
              <a:rPr lang="ro-RO">
                <a:latin typeface="Arial" charset="0"/>
              </a:rPr>
              <a:t>http://cuite.codeplex.com/</a:t>
            </a:r>
            <a:endParaRPr lang="en-US">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ea typeface="+mj-ea"/>
                <a:cs typeface="+mj-cs"/>
              </a:rPr>
              <a:t>Minimal Essential Test Strategy (METS)</a:t>
            </a:r>
            <a:endParaRPr lang="en-US" dirty="0">
              <a:ea typeface="+mj-ea"/>
              <a:cs typeface="+mj-cs"/>
            </a:endParaRPr>
          </a:p>
        </p:txBody>
      </p:sp>
      <p:sp>
        <p:nvSpPr>
          <p:cNvPr id="48130" name="Content Placeholder 2"/>
          <p:cNvSpPr>
            <a:spLocks noGrp="1"/>
          </p:cNvSpPr>
          <p:nvPr>
            <p:ph idx="1"/>
          </p:nvPr>
        </p:nvSpPr>
        <p:spPr>
          <a:xfrm>
            <a:off x="552450" y="1885950"/>
            <a:ext cx="4910138" cy="4525963"/>
          </a:xfrm>
        </p:spPr>
        <p:txBody>
          <a:bodyPr/>
          <a:lstStyle/>
          <a:p>
            <a:pPr eaLnBrk="1" hangingPunct="1"/>
            <a:r>
              <a:rPr lang="en-US">
                <a:latin typeface="Arial" charset="0"/>
              </a:rPr>
              <a:t>Developed by Greg Paskal</a:t>
            </a:r>
          </a:p>
          <a:p>
            <a:pPr lvl="1" eaLnBrk="1" hangingPunct="1"/>
            <a:r>
              <a:rPr lang="en-US">
                <a:latin typeface="Arial" charset="0"/>
              </a:rPr>
              <a:t>www.gregpaskal.com</a:t>
            </a:r>
          </a:p>
          <a:p>
            <a:pPr eaLnBrk="1" hangingPunct="1"/>
            <a:r>
              <a:rPr lang="en-US">
                <a:latin typeface="Arial" charset="0"/>
              </a:rPr>
              <a:t>A way to quickly define features and functions to be tested by levels of criticality.</a:t>
            </a:r>
          </a:p>
          <a:p>
            <a:pPr eaLnBrk="1" hangingPunct="1"/>
            <a:r>
              <a:rPr lang="en-US">
                <a:latin typeface="Arial" charset="0"/>
              </a:rPr>
              <a:t>Test time can be estimated along with potential defect severity.</a:t>
            </a:r>
          </a:p>
          <a:p>
            <a:pPr eaLnBrk="1" hangingPunct="1"/>
            <a:r>
              <a:rPr lang="en-US">
                <a:latin typeface="Arial" charset="0"/>
              </a:rPr>
              <a:t>Also available as an iPhone app.</a:t>
            </a:r>
          </a:p>
        </p:txBody>
      </p:sp>
      <p:pic>
        <p:nvPicPr>
          <p:cNvPr id="48131" name="Picture 3" descr="met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5863" y="2024063"/>
            <a:ext cx="2222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nl-NL" dirty="0" smtClean="0">
                <a:ea typeface="+mj-ea"/>
                <a:cs typeface="+mj-cs"/>
              </a:rPr>
              <a:t>Google JS Test</a:t>
            </a:r>
            <a:endParaRPr lang="en-US" dirty="0">
              <a:ea typeface="+mj-ea"/>
              <a:cs typeface="+mj-cs"/>
            </a:endParaRPr>
          </a:p>
        </p:txBody>
      </p:sp>
      <p:sp>
        <p:nvSpPr>
          <p:cNvPr id="358402" name="Content Placeholder 2"/>
          <p:cNvSpPr>
            <a:spLocks noGrp="1"/>
          </p:cNvSpPr>
          <p:nvPr>
            <p:ph idx="1"/>
          </p:nvPr>
        </p:nvSpPr>
        <p:spPr/>
        <p:txBody>
          <a:bodyPr/>
          <a:lstStyle/>
          <a:p>
            <a:pPr eaLnBrk="1" hangingPunct="1"/>
            <a:r>
              <a:rPr lang="en-US">
                <a:latin typeface="Arial" charset="0"/>
              </a:rPr>
              <a:t>Fast javascript unit testing framework that runs on the V8 engine, without needing to launch a full browser.</a:t>
            </a:r>
          </a:p>
          <a:p>
            <a:pPr eaLnBrk="1" hangingPunct="1"/>
            <a:r>
              <a:rPr lang="nl-NL">
                <a:latin typeface="Arial" charset="0"/>
              </a:rPr>
              <a:t>http://code.google.com/p/google-js-test/</a:t>
            </a:r>
            <a:endParaRPr lang="en-US">
              <a:latin typeface="Arial" charset="0"/>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nl-NL" dirty="0" smtClean="0">
                <a:ea typeface="+mj-ea"/>
                <a:cs typeface="+mj-cs"/>
              </a:rPr>
              <a:t>Google JS Test </a:t>
            </a:r>
            <a:r>
              <a:rPr lang="nl-NL" dirty="0" err="1" smtClean="0">
                <a:ea typeface="+mj-ea"/>
                <a:cs typeface="+mj-cs"/>
              </a:rPr>
              <a:t>Example</a:t>
            </a:r>
            <a:endParaRPr lang="en-US" dirty="0">
              <a:ea typeface="+mj-ea"/>
              <a:cs typeface="+mj-cs"/>
            </a:endParaRPr>
          </a:p>
        </p:txBody>
      </p:sp>
      <p:pic>
        <p:nvPicPr>
          <p:cNvPr id="359426" name="Content Placeholder 3" descr="Screen shot 2012-08-10 at 8.16.43 AM.png"/>
          <p:cNvPicPr>
            <a:picLocks noGrp="1" noChangeAspect="1"/>
          </p:cNvPicPr>
          <p:nvPr>
            <p:ph idx="1"/>
          </p:nvPr>
        </p:nvPicPr>
        <p:blipFill>
          <a:blip r:embed="rId2">
            <a:extLst>
              <a:ext uri="{28A0092B-C50C-407E-A947-70E740481C1C}">
                <a14:useLocalDpi xmlns:a14="http://schemas.microsoft.com/office/drawing/2010/main" val="0"/>
              </a:ext>
            </a:extLst>
          </a:blip>
          <a:srcRect l="5241" r="5241"/>
          <a:stretch>
            <a:fillRect/>
          </a:stretch>
        </p:blipFill>
        <p:spPr>
          <a:xfrm>
            <a:off x="990600" y="2133600"/>
            <a:ext cx="7772400" cy="4114800"/>
          </a:xfrm>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4000" dirty="0" err="1" smtClean="0">
                <a:ea typeface="+mj-ea"/>
                <a:cs typeface="+mj-cs"/>
              </a:rPr>
              <a:t>ReviewClipse</a:t>
            </a:r>
            <a:endParaRPr lang="en-US" sz="4000" dirty="0">
              <a:ea typeface="+mj-ea"/>
              <a:cs typeface="+mj-cs"/>
            </a:endParaRPr>
          </a:p>
        </p:txBody>
      </p:sp>
      <p:sp>
        <p:nvSpPr>
          <p:cNvPr id="360450" name="Content Placeholder 2"/>
          <p:cNvSpPr>
            <a:spLocks noGrp="1"/>
          </p:cNvSpPr>
          <p:nvPr>
            <p:ph idx="1"/>
          </p:nvPr>
        </p:nvSpPr>
        <p:spPr>
          <a:xfrm>
            <a:off x="685800" y="1981200"/>
            <a:ext cx="7772400" cy="4114800"/>
          </a:xfrm>
        </p:spPr>
        <p:txBody>
          <a:bodyPr/>
          <a:lstStyle/>
          <a:p>
            <a:pPr eaLnBrk="1" hangingPunct="1"/>
            <a:r>
              <a:rPr lang="en-US">
                <a:latin typeface="Arial" charset="0"/>
              </a:rPr>
              <a:t>A Free Continuous Code Review Plugin for Eclipse</a:t>
            </a:r>
          </a:p>
          <a:p>
            <a:pPr eaLnBrk="1" hangingPunct="1"/>
            <a:r>
              <a:rPr lang="pl-PL">
                <a:latin typeface="Arial" charset="0"/>
              </a:rPr>
              <a:t>http://www.inso.tuwien.ac.at/projects/reviewclipse/</a:t>
            </a: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err="1" smtClean="0">
                <a:ea typeface="+mj-ea"/>
                <a:cs typeface="+mj-cs"/>
              </a:rPr>
              <a:t>ReviewClipse</a:t>
            </a:r>
            <a:r>
              <a:rPr lang="en-US" dirty="0" smtClean="0">
                <a:ea typeface="+mj-ea"/>
                <a:cs typeface="+mj-cs"/>
              </a:rPr>
              <a:t> Screenshot</a:t>
            </a:r>
            <a:endParaRPr lang="en-US" dirty="0">
              <a:ea typeface="+mj-ea"/>
              <a:cs typeface="+mj-cs"/>
            </a:endParaRPr>
          </a:p>
        </p:txBody>
      </p:sp>
      <p:pic>
        <p:nvPicPr>
          <p:cNvPr id="361474" name="Content Placeholder 3" descr="Screen shot 2012-08-10 at 8.20.57 AM.png"/>
          <p:cNvPicPr>
            <a:picLocks noGrp="1" noChangeAspect="1"/>
          </p:cNvPicPr>
          <p:nvPr>
            <p:ph idx="1"/>
          </p:nvPr>
        </p:nvPicPr>
        <p:blipFill>
          <a:blip r:embed="rId2">
            <a:extLst>
              <a:ext uri="{28A0092B-C50C-407E-A947-70E740481C1C}">
                <a14:useLocalDpi xmlns:a14="http://schemas.microsoft.com/office/drawing/2010/main" val="0"/>
              </a:ext>
            </a:extLst>
          </a:blip>
          <a:srcRect t="6880" b="6880"/>
          <a:stretch>
            <a:fillRect/>
          </a:stretch>
        </p:blipFill>
        <p:spPr>
          <a:xfrm>
            <a:off x="914400" y="1981200"/>
            <a:ext cx="7772400" cy="4114800"/>
          </a:xfrm>
        </p:spPr>
      </p:pic>
    </p:spTree>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itle 1"/>
          <p:cNvSpPr>
            <a:spLocks noGrp="1"/>
          </p:cNvSpPr>
          <p:nvPr>
            <p:ph type="title"/>
          </p:nvPr>
        </p:nvSpPr>
        <p:spPr/>
        <p:txBody>
          <a:bodyPr/>
          <a:lstStyle/>
          <a:p>
            <a:pPr eaLnBrk="1" fontAlgn="auto" hangingPunct="1">
              <a:spcAft>
                <a:spcPts val="0"/>
              </a:spcAft>
              <a:defRPr/>
            </a:pPr>
            <a:r>
              <a:rPr lang="en-US" b="1" dirty="0">
                <a:latin typeface="Tahoma" charset="0"/>
              </a:rPr>
              <a:t>Static Analysis &amp; Code Metrics</a:t>
            </a:r>
          </a:p>
        </p:txBody>
      </p:sp>
      <p:sp>
        <p:nvSpPr>
          <p:cNvPr id="362498" name="Content Placeholder 2"/>
          <p:cNvSpPr>
            <a:spLocks noGrp="1"/>
          </p:cNvSpPr>
          <p:nvPr>
            <p:ph idx="1"/>
          </p:nvPr>
        </p:nvSpPr>
        <p:spPr>
          <a:xfrm>
            <a:off x="533400" y="1905000"/>
            <a:ext cx="7772400" cy="4114800"/>
          </a:xfrm>
        </p:spPr>
        <p:txBody>
          <a:bodyPr/>
          <a:lstStyle/>
          <a:p>
            <a:pPr eaLnBrk="1" hangingPunct="1"/>
            <a:r>
              <a:rPr lang="en-US">
                <a:latin typeface="Tahoma" charset="0"/>
              </a:rPr>
              <a:t>FindBugs</a:t>
            </a:r>
          </a:p>
          <a:p>
            <a:pPr lvl="1" eaLnBrk="1" hangingPunct="1"/>
            <a:r>
              <a:rPr lang="en-US">
                <a:latin typeface="Tahoma" charset="0"/>
                <a:cs typeface="ＭＳ Ｐゴシック" charset="0"/>
              </a:rPr>
              <a:t>Open source program created by Bill Pugh and David Hovemeyer which looks for bugs in Java code.</a:t>
            </a:r>
          </a:p>
          <a:p>
            <a:pPr lvl="1" eaLnBrk="1" hangingPunct="1"/>
            <a:r>
              <a:rPr lang="en-US">
                <a:latin typeface="Tahoma" charset="0"/>
                <a:cs typeface="ＭＳ Ｐゴシック" charset="0"/>
              </a:rPr>
              <a:t>It uses static analysis to identify hundreds of different potential types of errors in Java programs. </a:t>
            </a:r>
          </a:p>
          <a:p>
            <a:pPr lvl="1" eaLnBrk="1" hangingPunct="1"/>
            <a:r>
              <a:rPr lang="da-DK">
                <a:latin typeface="Tahoma" charset="0"/>
                <a:cs typeface="ＭＳ Ｐゴシック" charset="0"/>
              </a:rPr>
              <a:t>http://findbugs.sourceforge.net/</a:t>
            </a:r>
            <a:endParaRPr lang="en-US">
              <a:latin typeface="Tahoma"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Title 1"/>
          <p:cNvSpPr>
            <a:spLocks noGrp="1"/>
          </p:cNvSpPr>
          <p:nvPr>
            <p:ph type="title"/>
          </p:nvPr>
        </p:nvSpPr>
        <p:spPr>
          <a:xfrm>
            <a:off x="533400" y="457200"/>
            <a:ext cx="5791200" cy="762000"/>
          </a:xfrm>
        </p:spPr>
        <p:txBody>
          <a:bodyPr/>
          <a:lstStyle/>
          <a:p>
            <a:pPr eaLnBrk="1" fontAlgn="auto" hangingPunct="1">
              <a:spcAft>
                <a:spcPts val="0"/>
              </a:spcAft>
              <a:defRPr/>
            </a:pPr>
            <a:r>
              <a:rPr lang="en-US" b="1" dirty="0" err="1">
                <a:latin typeface="Tahoma" charset="0"/>
              </a:rPr>
              <a:t>Cobertura</a:t>
            </a:r>
            <a:endParaRPr lang="en-US" b="1" dirty="0">
              <a:latin typeface="Tahoma" charset="0"/>
            </a:endParaRPr>
          </a:p>
        </p:txBody>
      </p:sp>
      <p:sp>
        <p:nvSpPr>
          <p:cNvPr id="363522" name="Content Placeholder 2"/>
          <p:cNvSpPr>
            <a:spLocks noGrp="1"/>
          </p:cNvSpPr>
          <p:nvPr>
            <p:ph idx="1"/>
          </p:nvPr>
        </p:nvSpPr>
        <p:spPr/>
        <p:txBody>
          <a:bodyPr/>
          <a:lstStyle/>
          <a:p>
            <a:pPr eaLnBrk="1" hangingPunct="1"/>
            <a:r>
              <a:rPr lang="en-US">
                <a:latin typeface="Tahoma" charset="0"/>
              </a:rPr>
              <a:t>Cobertura is a free Java tool that calculates the percentage of code accessed by tests. </a:t>
            </a:r>
          </a:p>
          <a:p>
            <a:pPr lvl="1" eaLnBrk="1" hangingPunct="1"/>
            <a:r>
              <a:rPr lang="en-US">
                <a:latin typeface="Tahoma" charset="0"/>
              </a:rPr>
              <a:t>It can be used to identify which parts of your Java program are lacking test coverage. It is based on jcoverage. </a:t>
            </a:r>
          </a:p>
        </p:txBody>
      </p:sp>
    </p:spTree>
  </p:cSld>
  <p:clrMapOvr>
    <a:masterClrMapping/>
  </p:clrMapOvr>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itle 1"/>
          <p:cNvSpPr>
            <a:spLocks noGrp="1"/>
          </p:cNvSpPr>
          <p:nvPr>
            <p:ph type="title"/>
          </p:nvPr>
        </p:nvSpPr>
        <p:spPr>
          <a:xfrm>
            <a:off x="457200" y="457200"/>
            <a:ext cx="8077200" cy="838200"/>
          </a:xfrm>
        </p:spPr>
        <p:txBody>
          <a:bodyPr/>
          <a:lstStyle/>
          <a:p>
            <a:pPr eaLnBrk="1" fontAlgn="auto" hangingPunct="1">
              <a:spcAft>
                <a:spcPts val="0"/>
              </a:spcAft>
              <a:defRPr/>
            </a:pPr>
            <a:r>
              <a:rPr lang="en-US" b="1" dirty="0">
                <a:latin typeface="Tahoma" charset="0"/>
              </a:rPr>
              <a:t>Sample </a:t>
            </a:r>
            <a:r>
              <a:rPr lang="en-US" b="1" dirty="0" err="1">
                <a:latin typeface="Tahoma" charset="0"/>
              </a:rPr>
              <a:t>Cobertura</a:t>
            </a:r>
            <a:r>
              <a:rPr lang="en-US" b="1" dirty="0">
                <a:latin typeface="Tahoma" charset="0"/>
              </a:rPr>
              <a:t> Output</a:t>
            </a:r>
          </a:p>
        </p:txBody>
      </p:sp>
      <p:pic>
        <p:nvPicPr>
          <p:cNvPr id="364546" name="Picture 3" descr="Screen shot 2012-02-06 at 7.14.1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06600"/>
            <a:ext cx="8755063"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itle 1"/>
          <p:cNvSpPr>
            <a:spLocks noGrp="1"/>
          </p:cNvSpPr>
          <p:nvPr>
            <p:ph type="title"/>
          </p:nvPr>
        </p:nvSpPr>
        <p:spPr>
          <a:xfrm>
            <a:off x="457200" y="533400"/>
            <a:ext cx="5791200" cy="609600"/>
          </a:xfrm>
        </p:spPr>
        <p:txBody>
          <a:bodyPr>
            <a:normAutofit fontScale="90000"/>
          </a:bodyPr>
          <a:lstStyle/>
          <a:p>
            <a:pPr eaLnBrk="1" fontAlgn="auto" hangingPunct="1">
              <a:spcAft>
                <a:spcPts val="0"/>
              </a:spcAft>
              <a:defRPr/>
            </a:pPr>
            <a:r>
              <a:rPr lang="en-US" b="1" dirty="0" err="1">
                <a:latin typeface="Tahoma" charset="0"/>
              </a:rPr>
              <a:t>Cobertura</a:t>
            </a:r>
            <a:r>
              <a:rPr lang="en-US" b="1" dirty="0">
                <a:latin typeface="Tahoma" charset="0"/>
              </a:rPr>
              <a:t> Features</a:t>
            </a:r>
          </a:p>
        </p:txBody>
      </p:sp>
      <p:sp>
        <p:nvSpPr>
          <p:cNvPr id="365570" name="Content Placeholder 2"/>
          <p:cNvSpPr>
            <a:spLocks noGrp="1"/>
          </p:cNvSpPr>
          <p:nvPr>
            <p:ph idx="1"/>
          </p:nvPr>
        </p:nvSpPr>
        <p:spPr>
          <a:xfrm>
            <a:off x="609600" y="1600200"/>
            <a:ext cx="7772400" cy="4114800"/>
          </a:xfrm>
        </p:spPr>
        <p:txBody>
          <a:bodyPr/>
          <a:lstStyle/>
          <a:p>
            <a:pPr eaLnBrk="1" hangingPunct="1"/>
            <a:r>
              <a:rPr lang="en-US">
                <a:latin typeface="Tahoma" charset="0"/>
              </a:rPr>
              <a:t>Can be executed from ant or from the command line.</a:t>
            </a:r>
          </a:p>
          <a:p>
            <a:pPr eaLnBrk="1" hangingPunct="1"/>
            <a:r>
              <a:rPr lang="en-US">
                <a:latin typeface="Tahoma" charset="0"/>
              </a:rPr>
              <a:t>Instruments Java bytecode after it has been compiled.</a:t>
            </a:r>
          </a:p>
          <a:p>
            <a:pPr eaLnBrk="1" hangingPunct="1"/>
            <a:r>
              <a:rPr lang="en-US">
                <a:latin typeface="Tahoma" charset="0"/>
              </a:rPr>
              <a:t>Can generate reports in HTML or XML.</a:t>
            </a:r>
          </a:p>
          <a:p>
            <a:pPr eaLnBrk="1" hangingPunct="1"/>
            <a:r>
              <a:rPr lang="en-US">
                <a:latin typeface="Tahoma" charset="0"/>
              </a:rPr>
              <a:t>Shows the percentage of lines and branches covered for each class, each package, and for the overall project. </a:t>
            </a:r>
          </a:p>
        </p:txBody>
      </p:sp>
    </p:spTree>
  </p:cSld>
  <p:clrMapOvr>
    <a:masterClrMapping/>
  </p:clrMapOvr>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457200" y="152400"/>
            <a:ext cx="6781800" cy="1371600"/>
          </a:xfrm>
        </p:spPr>
        <p:txBody>
          <a:bodyPr/>
          <a:lstStyle/>
          <a:p>
            <a:pPr eaLnBrk="1" fontAlgn="auto" hangingPunct="1">
              <a:spcAft>
                <a:spcPts val="0"/>
              </a:spcAft>
              <a:defRPr/>
            </a:pPr>
            <a:r>
              <a:rPr lang="en-US" b="1" dirty="0" err="1">
                <a:latin typeface="Tahoma" charset="0"/>
              </a:rPr>
              <a:t>Cobertura</a:t>
            </a:r>
            <a:r>
              <a:rPr lang="en-US" b="1" dirty="0">
                <a:latin typeface="Tahoma" charset="0"/>
              </a:rPr>
              <a:t> Features (2)</a:t>
            </a:r>
          </a:p>
        </p:txBody>
      </p:sp>
      <p:sp>
        <p:nvSpPr>
          <p:cNvPr id="3" name="Content Placeholder 2"/>
          <p:cNvSpPr>
            <a:spLocks noGrp="1"/>
          </p:cNvSpPr>
          <p:nvPr>
            <p:ph idx="1"/>
          </p:nvPr>
        </p:nvSpPr>
        <p:spPr>
          <a:xfrm>
            <a:off x="838200" y="2057400"/>
            <a:ext cx="7772400" cy="4114800"/>
          </a:xfrm>
        </p:spPr>
        <p:txBody>
          <a:bodyPr rtlCol="0">
            <a:normAutofit/>
          </a:bodyPr>
          <a:lstStyle/>
          <a:p>
            <a:pPr eaLnBrk="1" fontAlgn="auto" hangingPunct="1">
              <a:buFont typeface="Arial"/>
              <a:buChar char="•"/>
              <a:defRPr/>
            </a:pPr>
            <a:r>
              <a:rPr lang="en-US" dirty="0" smtClean="0">
                <a:ea typeface="+mn-ea"/>
                <a:cs typeface="+mn-cs"/>
              </a:rPr>
              <a:t>Shows the McCabe cyclomatic code complexity of each class, and the average cyclomatic code complexity for each package, and for the overall product. </a:t>
            </a:r>
          </a:p>
          <a:p>
            <a:pPr eaLnBrk="1" fontAlgn="auto" hangingPunct="1">
              <a:buFont typeface="Arial"/>
              <a:buChar char="•"/>
              <a:defRPr/>
            </a:pPr>
            <a:r>
              <a:rPr lang="en-US" dirty="0" smtClean="0">
                <a:ea typeface="+mn-ea"/>
                <a:cs typeface="+mn-cs"/>
              </a:rPr>
              <a:t>Can sort HTML results by class name, percent of lines covered, percent of branches covered, etc. And can sort in ascending or descending order. </a:t>
            </a:r>
          </a:p>
          <a:p>
            <a:pPr eaLnBrk="1" fontAlgn="auto" hangingPunct="1">
              <a:buFont typeface="Arial"/>
              <a:buChar char="•"/>
              <a:defRPr/>
            </a:pPr>
            <a:r>
              <a:rPr lang="fr-FR" dirty="0" smtClean="0">
                <a:ea typeface="+mn-ea"/>
                <a:cs typeface="+mn-cs"/>
              </a:rPr>
              <a:t>http://</a:t>
            </a:r>
            <a:r>
              <a:rPr lang="fr-FR" dirty="0" err="1" smtClean="0">
                <a:ea typeface="+mn-ea"/>
                <a:cs typeface="+mn-cs"/>
              </a:rPr>
              <a:t>cobertura.sourceforge.net</a:t>
            </a:r>
            <a:r>
              <a:rPr lang="fr-FR" dirty="0" smtClean="0">
                <a:ea typeface="+mn-ea"/>
                <a:cs typeface="+mn-cs"/>
              </a:rPr>
              <a:t>/</a:t>
            </a:r>
            <a:endParaRPr lang="en-US" dirty="0" smtClean="0">
              <a:ea typeface="+mn-ea"/>
              <a:cs typeface="+mn-cs"/>
            </a:endParaRPr>
          </a:p>
          <a:p>
            <a:pPr marL="0" indent="0" eaLnBrk="1" fontAlgn="auto" hangingPunct="1">
              <a:buFont typeface="Wingdings" charset="0"/>
              <a:buNone/>
              <a:defRPr/>
            </a:pPr>
            <a:endParaRPr lang="en-US"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ccm</a:t>
            </a:r>
            <a:endParaRPr lang="en-US" dirty="0"/>
          </a:p>
        </p:txBody>
      </p:sp>
      <p:sp>
        <p:nvSpPr>
          <p:cNvPr id="3" name="Content Placeholder 2"/>
          <p:cNvSpPr>
            <a:spLocks noGrp="1"/>
          </p:cNvSpPr>
          <p:nvPr>
            <p:ph idx="1"/>
          </p:nvPr>
        </p:nvSpPr>
        <p:spPr/>
        <p:txBody>
          <a:bodyPr/>
          <a:lstStyle/>
          <a:p>
            <a:r>
              <a:rPr lang="pl-PL" dirty="0">
                <a:hlinkClick r:id="rId2"/>
              </a:rPr>
              <a:t>http://www.blunck.info/</a:t>
            </a:r>
            <a:r>
              <a:rPr lang="pl-PL" dirty="0" smtClean="0">
                <a:hlinkClick r:id="rId2"/>
              </a:rPr>
              <a:t>ccm.html</a:t>
            </a:r>
            <a:endParaRPr lang="pl-PL" dirty="0" smtClean="0"/>
          </a:p>
          <a:p>
            <a:r>
              <a:rPr lang="en-US" dirty="0" err="1"/>
              <a:t>ccm</a:t>
            </a:r>
            <a:r>
              <a:rPr lang="en-US" dirty="0"/>
              <a:t> is a tool that analyzes c/</a:t>
            </a:r>
            <a:r>
              <a:rPr lang="en-US" dirty="0" err="1"/>
              <a:t>c++</a:t>
            </a:r>
            <a:r>
              <a:rPr lang="en-US" dirty="0"/>
              <a:t>, c#, </a:t>
            </a:r>
            <a:r>
              <a:rPr lang="en-US" dirty="0" err="1"/>
              <a:t>javascript</a:t>
            </a:r>
            <a:r>
              <a:rPr lang="en-US" dirty="0"/>
              <a:t> and </a:t>
            </a:r>
            <a:r>
              <a:rPr lang="en-US" dirty="0">
                <a:hlinkClick r:id="rId3"/>
              </a:rPr>
              <a:t>TypeScript</a:t>
            </a:r>
            <a:r>
              <a:rPr lang="en-US" dirty="0"/>
              <a:t> code and reports back on Cyclomatic Complexity, a metric introduced by Thomas McCabe back in the mid 70's. </a:t>
            </a:r>
          </a:p>
          <a:p>
            <a:r>
              <a:rPr lang="en-US" dirty="0"/>
              <a:t>This metric states the number of independent linear paths through a unit of code and is useful to determine how complex the unit of code is (for this particular tool, a unit is a function or a method). </a:t>
            </a:r>
          </a:p>
          <a:p>
            <a:pPr marL="0" indent="0">
              <a:buNone/>
            </a:pPr>
            <a:endParaRPr lang="en-US" dirty="0"/>
          </a:p>
        </p:txBody>
      </p:sp>
    </p:spTree>
    <p:extLst>
      <p:ext uri="{BB962C8B-B14F-4D97-AF65-F5344CB8AC3E}">
        <p14:creationId xmlns:p14="http://schemas.microsoft.com/office/powerpoint/2010/main" val="2889445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fontAlgn="auto" hangingPunct="1">
              <a:spcAft>
                <a:spcPts val="0"/>
              </a:spcAft>
              <a:defRPr/>
            </a:pPr>
            <a:r>
              <a:rPr lang="en-US" b="1" dirty="0">
                <a:latin typeface="Tahoma" charset="0"/>
              </a:rPr>
              <a:t>Physical Items</a:t>
            </a:r>
          </a:p>
        </p:txBody>
      </p:sp>
      <p:sp>
        <p:nvSpPr>
          <p:cNvPr id="50178" name="Content Placeholder 2"/>
          <p:cNvSpPr>
            <a:spLocks noGrp="1"/>
          </p:cNvSpPr>
          <p:nvPr>
            <p:ph idx="1"/>
          </p:nvPr>
        </p:nvSpPr>
        <p:spPr>
          <a:xfrm>
            <a:off x="457200" y="1828800"/>
            <a:ext cx="5367338" cy="4525963"/>
          </a:xfrm>
        </p:spPr>
        <p:txBody>
          <a:bodyPr/>
          <a:lstStyle/>
          <a:p>
            <a:pPr eaLnBrk="1" hangingPunct="1"/>
            <a:r>
              <a:rPr lang="en-US">
                <a:latin typeface="Arial" charset="0"/>
              </a:rPr>
              <a:t>“Items” to be tested that can be “touched”.</a:t>
            </a:r>
          </a:p>
          <a:p>
            <a:pPr lvl="1" eaLnBrk="1" hangingPunct="1"/>
            <a:r>
              <a:rPr lang="en-US">
                <a:latin typeface="Arial" charset="0"/>
              </a:rPr>
              <a:t>Examples: Buttons, web pages, etc.</a:t>
            </a:r>
          </a:p>
          <a:p>
            <a:pPr eaLnBrk="1" hangingPunct="1"/>
            <a:r>
              <a:rPr lang="en-US">
                <a:latin typeface="Arial" charset="0"/>
              </a:rPr>
              <a:t>These enable functionality, but are not the functions. </a:t>
            </a:r>
          </a:p>
          <a:p>
            <a:pPr eaLnBrk="1" hangingPunct="1"/>
            <a:r>
              <a:rPr lang="en-US">
                <a:latin typeface="Arial" charset="0"/>
              </a:rPr>
              <a:t>These have attributes at various levels of criticality:</a:t>
            </a:r>
          </a:p>
          <a:p>
            <a:pPr lvl="1" eaLnBrk="1" hangingPunct="1"/>
            <a:r>
              <a:rPr lang="en-US">
                <a:latin typeface="Arial" charset="0"/>
              </a:rPr>
              <a:t>Example: Images</a:t>
            </a:r>
          </a:p>
          <a:p>
            <a:pPr lvl="2" eaLnBrk="1" hangingPunct="1"/>
            <a:r>
              <a:rPr lang="en-US">
                <a:latin typeface="Arial" charset="0"/>
              </a:rPr>
              <a:t>Critical: Image is present</a:t>
            </a:r>
          </a:p>
          <a:p>
            <a:pPr lvl="2" eaLnBrk="1" hangingPunct="1"/>
            <a:r>
              <a:rPr lang="en-US">
                <a:latin typeface="Arial" charset="0"/>
              </a:rPr>
              <a:t>High:	Image is correct</a:t>
            </a:r>
          </a:p>
          <a:p>
            <a:pPr lvl="2" eaLnBrk="1" hangingPunct="1"/>
            <a:r>
              <a:rPr lang="en-US">
                <a:latin typeface="Arial" charset="0"/>
              </a:rPr>
              <a:t>Med: Image loads quickly (size)</a:t>
            </a:r>
          </a:p>
          <a:p>
            <a:pPr lvl="2" eaLnBrk="1" hangingPunct="1"/>
            <a:r>
              <a:rPr lang="en-US">
                <a:latin typeface="Arial" charset="0"/>
              </a:rPr>
              <a:t>Low: Image is clear</a:t>
            </a:r>
          </a:p>
        </p:txBody>
      </p:sp>
      <p:pic>
        <p:nvPicPr>
          <p:cNvPr id="50179" name="Picture 3" descr="multi_touch_2010012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8538" y="1625600"/>
            <a:ext cx="2614612"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CCm</a:t>
            </a:r>
            <a:r>
              <a:rPr lang="en-US" dirty="0" smtClean="0"/>
              <a:t> features</a:t>
            </a:r>
            <a:endParaRPr lang="en-US" dirty="0"/>
          </a:p>
        </p:txBody>
      </p:sp>
      <p:sp>
        <p:nvSpPr>
          <p:cNvPr id="3" name="Content Placeholder 2"/>
          <p:cNvSpPr>
            <a:spLocks noGrp="1"/>
          </p:cNvSpPr>
          <p:nvPr>
            <p:ph idx="1"/>
          </p:nvPr>
        </p:nvSpPr>
        <p:spPr/>
        <p:txBody>
          <a:bodyPr/>
          <a:lstStyle/>
          <a:p>
            <a:r>
              <a:rPr lang="en-US" dirty="0"/>
              <a:t>Analyzes java-script, </a:t>
            </a:r>
            <a:r>
              <a:rPr lang="en-US" dirty="0" err="1"/>
              <a:t>TypeScript</a:t>
            </a:r>
            <a:r>
              <a:rPr lang="en-US" dirty="0"/>
              <a:t>, c, </a:t>
            </a:r>
            <a:r>
              <a:rPr lang="en-US" dirty="0" err="1"/>
              <a:t>c++</a:t>
            </a:r>
            <a:r>
              <a:rPr lang="en-US" dirty="0"/>
              <a:t> and c# code (*.</a:t>
            </a:r>
            <a:r>
              <a:rPr lang="en-US" dirty="0" err="1"/>
              <a:t>js</a:t>
            </a:r>
            <a:r>
              <a:rPr lang="en-US" dirty="0"/>
              <a:t>, *.</a:t>
            </a:r>
            <a:r>
              <a:rPr lang="en-US" dirty="0" err="1"/>
              <a:t>cs</a:t>
            </a:r>
            <a:r>
              <a:rPr lang="en-US" dirty="0"/>
              <a:t>, *.</a:t>
            </a:r>
            <a:r>
              <a:rPr lang="en-US" dirty="0" err="1"/>
              <a:t>ts</a:t>
            </a:r>
            <a:r>
              <a:rPr lang="en-US" dirty="0"/>
              <a:t>, *.c, *.</a:t>
            </a:r>
            <a:r>
              <a:rPr lang="en-US" dirty="0" err="1"/>
              <a:t>cpp</a:t>
            </a:r>
            <a:r>
              <a:rPr lang="en-US" dirty="0"/>
              <a:t>, *.h, *.</a:t>
            </a:r>
            <a:r>
              <a:rPr lang="en-US" dirty="0" err="1"/>
              <a:t>hpp</a:t>
            </a:r>
            <a:r>
              <a:rPr lang="en-US" dirty="0"/>
              <a:t>)</a:t>
            </a:r>
          </a:p>
          <a:p>
            <a:r>
              <a:rPr lang="en-US" dirty="0"/>
              <a:t>Works on both managed and unmanaged code</a:t>
            </a:r>
          </a:p>
          <a:p>
            <a:r>
              <a:rPr lang="en-US" dirty="0"/>
              <a:t>Command line version can output into xml, allowing easy integration with your build pipelines and Continuous Integration software</a:t>
            </a:r>
          </a:p>
          <a:p>
            <a:r>
              <a:rPr lang="en-US" dirty="0"/>
              <a:t>Visual Studio 2008/2010/2012 integration</a:t>
            </a:r>
          </a:p>
          <a:p>
            <a:r>
              <a:rPr lang="en-US" dirty="0"/>
              <a:t>Command line version runs under mono on both Linux and Mac OS X</a:t>
            </a:r>
          </a:p>
          <a:p>
            <a:endParaRPr lang="en-US" dirty="0"/>
          </a:p>
        </p:txBody>
      </p:sp>
    </p:spTree>
    <p:extLst>
      <p:ext uri="{BB962C8B-B14F-4D97-AF65-F5344CB8AC3E}">
        <p14:creationId xmlns:p14="http://schemas.microsoft.com/office/powerpoint/2010/main" val="1244511597"/>
      </p:ext>
    </p:extLst>
  </p:cSld>
  <p:clrMapOvr>
    <a:masterClrMapping/>
  </p:clrMapOvr>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ccm</a:t>
            </a:r>
            <a:endParaRPr lang="en-US" dirty="0"/>
          </a:p>
        </p:txBody>
      </p:sp>
      <p:pic>
        <p:nvPicPr>
          <p:cNvPr id="4" name="Picture 3" descr="ccm_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524000"/>
            <a:ext cx="6070600" cy="4826000"/>
          </a:xfrm>
          <a:prstGeom prst="rect">
            <a:avLst/>
          </a:prstGeom>
        </p:spPr>
      </p:pic>
    </p:spTree>
    <p:extLst>
      <p:ext uri="{BB962C8B-B14F-4D97-AF65-F5344CB8AC3E}">
        <p14:creationId xmlns:p14="http://schemas.microsoft.com/office/powerpoint/2010/main" val="1455489333"/>
      </p:ext>
    </p:extLst>
  </p:cSld>
  <p:clrMapOvr>
    <a:masterClrMapping/>
  </p:clrMapOvr>
  <p:timing>
    <p:tnLst>
      <p:par>
        <p:cTn xmlns:p14="http://schemas.microsoft.com/office/powerpoint/2010/mai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Others?</a:t>
            </a:r>
          </a:p>
        </p:txBody>
      </p:sp>
      <p:sp>
        <p:nvSpPr>
          <p:cNvPr id="367618" name="Rectangle 3"/>
          <p:cNvSpPr>
            <a:spLocks noGrp="1" noChangeArrowheads="1"/>
          </p:cNvSpPr>
          <p:nvPr>
            <p:ph idx="1"/>
          </p:nvPr>
        </p:nvSpPr>
        <p:spPr>
          <a:xfrm>
            <a:off x="838200" y="2133600"/>
            <a:ext cx="7772400" cy="4114800"/>
          </a:xfrm>
        </p:spPr>
        <p:txBody>
          <a:bodyPr/>
          <a:lstStyle/>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p:txBody>
      </p:sp>
    </p:spTree>
  </p:cSld>
  <p:clrMapOvr>
    <a:masterClrMapping/>
  </p:clrMapOvr>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a:xfrm>
            <a:off x="457200" y="152400"/>
            <a:ext cx="8077200" cy="1371600"/>
          </a:xfrm>
        </p:spPr>
        <p:txBody>
          <a:bodyPr/>
          <a:lstStyle/>
          <a:p>
            <a:pPr eaLnBrk="1" fontAlgn="auto" hangingPunct="1">
              <a:spcAft>
                <a:spcPts val="0"/>
              </a:spcAft>
              <a:defRPr/>
            </a:pPr>
            <a:r>
              <a:rPr lang="en-US" b="1" dirty="0">
                <a:latin typeface="Tahoma" charset="0"/>
              </a:rPr>
              <a:t>Virtual Test Environments</a:t>
            </a:r>
          </a:p>
        </p:txBody>
      </p:sp>
      <p:sp>
        <p:nvSpPr>
          <p:cNvPr id="368642" name="Content Placeholder 2"/>
          <p:cNvSpPr>
            <a:spLocks noGrp="1"/>
          </p:cNvSpPr>
          <p:nvPr>
            <p:ph idx="1"/>
          </p:nvPr>
        </p:nvSpPr>
        <p:spPr/>
        <p:txBody>
          <a:bodyPr/>
          <a:lstStyle/>
          <a:p>
            <a:pPr eaLnBrk="1" hangingPunct="1"/>
            <a:r>
              <a:rPr lang="en-US">
                <a:latin typeface="Tahoma" charset="0"/>
              </a:rPr>
              <a:t>http://www.virtualbox.org/</a:t>
            </a:r>
          </a:p>
          <a:p>
            <a:pPr lvl="1" eaLnBrk="1" hangingPunct="1"/>
            <a:r>
              <a:rPr lang="en-US">
                <a:latin typeface="Tahoma" charset="0"/>
              </a:rPr>
              <a:t>Free, open source</a:t>
            </a:r>
          </a:p>
          <a:p>
            <a:pPr lvl="1" eaLnBrk="1" hangingPunct="1"/>
            <a:r>
              <a:rPr lang="en-US">
                <a:latin typeface="Tahoma" charset="0"/>
              </a:rPr>
              <a:t>runs on Windows, Linux, Macintosh and OpenSolaris hosts and supports a large number of guest operating systems including but not limited to Windows (NT 4.0, 2000, XP, Server 2003, Vista, Windows 7), DOS/Windows 3.x, Linux (2.4 and 2.6), Solaris and OpenSolaris, and OpenBSD. </a:t>
            </a:r>
          </a:p>
          <a:p>
            <a:pPr lvl="1" eaLnBrk="1" hangingPunct="1"/>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Title 1"/>
          <p:cNvSpPr>
            <a:spLocks noGrp="1"/>
          </p:cNvSpPr>
          <p:nvPr>
            <p:ph type="title"/>
          </p:nvPr>
        </p:nvSpPr>
        <p:spPr>
          <a:xfrm>
            <a:off x="457200" y="152400"/>
            <a:ext cx="8077200" cy="1066800"/>
          </a:xfrm>
        </p:spPr>
        <p:txBody>
          <a:bodyPr/>
          <a:lstStyle/>
          <a:p>
            <a:pPr eaLnBrk="1" fontAlgn="auto" hangingPunct="1">
              <a:spcAft>
                <a:spcPts val="0"/>
              </a:spcAft>
              <a:defRPr/>
            </a:pPr>
            <a:r>
              <a:rPr lang="en-US" b="1" dirty="0">
                <a:latin typeface="Tahoma" charset="0"/>
              </a:rPr>
              <a:t>Virtual Test Environments (2)</a:t>
            </a:r>
          </a:p>
        </p:txBody>
      </p:sp>
      <p:sp>
        <p:nvSpPr>
          <p:cNvPr id="369666" name="Content Placeholder 6"/>
          <p:cNvSpPr>
            <a:spLocks noGrp="1"/>
          </p:cNvSpPr>
          <p:nvPr>
            <p:ph idx="1"/>
          </p:nvPr>
        </p:nvSpPr>
        <p:spPr/>
        <p:txBody>
          <a:bodyPr/>
          <a:lstStyle/>
          <a:p>
            <a:pPr eaLnBrk="1" hangingPunct="1"/>
            <a:r>
              <a:rPr lang="en-US" dirty="0">
                <a:latin typeface="Tahoma" charset="0"/>
              </a:rPr>
              <a:t>Windows Virtual PC</a:t>
            </a:r>
          </a:p>
          <a:p>
            <a:pPr lvl="1" eaLnBrk="1" hangingPunct="1"/>
            <a:r>
              <a:rPr lang="en-US" dirty="0">
                <a:latin typeface="Tahoma" charset="0"/>
              </a:rPr>
              <a:t>Free</a:t>
            </a:r>
          </a:p>
          <a:p>
            <a:pPr lvl="1" eaLnBrk="1" hangingPunct="1"/>
            <a:r>
              <a:rPr lang="en-US" dirty="0">
                <a:latin typeface="Tahoma" charset="0"/>
              </a:rPr>
              <a:t>Windows only</a:t>
            </a:r>
          </a:p>
          <a:p>
            <a:pPr lvl="1" eaLnBrk="1" hangingPunct="1"/>
            <a:r>
              <a:rPr lang="en-US" dirty="0" smtClean="0">
                <a:latin typeface="Tahoma" charset="0"/>
                <a:hlinkClick r:id="rId2"/>
              </a:rPr>
              <a:t>www.microsoft.com</a:t>
            </a:r>
            <a:endParaRPr lang="en-US" dirty="0" smtClean="0">
              <a:latin typeface="Tahoma" charset="0"/>
            </a:endParaRPr>
          </a:p>
          <a:p>
            <a:pPr eaLnBrk="1" hangingPunct="1"/>
            <a:r>
              <a:rPr lang="en-US" dirty="0" err="1" smtClean="0">
                <a:latin typeface="Tahoma" charset="0"/>
              </a:rPr>
              <a:t>Spoon.net</a:t>
            </a:r>
            <a:endParaRPr lang="en-US" dirty="0" smtClean="0">
              <a:latin typeface="Tahoma" charset="0"/>
            </a:endParaRPr>
          </a:p>
          <a:p>
            <a:pPr lvl="1" eaLnBrk="1" hangingPunct="1"/>
            <a:r>
              <a:rPr lang="nl-NL" dirty="0">
                <a:latin typeface="Tahoma" charset="0"/>
                <a:hlinkClick r:id="rId3"/>
              </a:rPr>
              <a:t>http://www.spoon.net</a:t>
            </a:r>
            <a:r>
              <a:rPr lang="nl-NL" dirty="0" smtClean="0">
                <a:latin typeface="Tahoma" charset="0"/>
                <a:hlinkClick r:id="rId3"/>
              </a:rPr>
              <a:t>/</a:t>
            </a:r>
            <a:endParaRPr lang="nl-NL" dirty="0" smtClean="0">
              <a:latin typeface="Tahoma" charset="0"/>
            </a:endParaRPr>
          </a:p>
          <a:p>
            <a:pPr lvl="1" eaLnBrk="1" hangingPunct="1"/>
            <a:r>
              <a:rPr lang="nl-NL" dirty="0" smtClean="0">
                <a:latin typeface="Tahoma" charset="0"/>
              </a:rPr>
              <a:t>Free</a:t>
            </a:r>
          </a:p>
          <a:p>
            <a:pPr lvl="1" eaLnBrk="1" hangingPunct="1"/>
            <a:r>
              <a:rPr lang="en-US" dirty="0" smtClean="0">
                <a:latin typeface="Tahoma" charset="0"/>
              </a:rPr>
              <a:t>W</a:t>
            </a:r>
            <a:r>
              <a:rPr lang="nl-NL" dirty="0" smtClean="0">
                <a:latin typeface="Tahoma" charset="0"/>
              </a:rPr>
              <a:t>eb-</a:t>
            </a:r>
            <a:r>
              <a:rPr lang="nl-NL" dirty="0" err="1" smtClean="0">
                <a:latin typeface="Tahoma" charset="0"/>
              </a:rPr>
              <a:t>based</a:t>
            </a:r>
            <a:endParaRPr lang="nl-NL" dirty="0" smtClean="0">
              <a:latin typeface="Tahoma" charset="0"/>
            </a:endParaRPr>
          </a:p>
          <a:p>
            <a:pPr marL="344487" lvl="1" indent="0" eaLnBrk="1" hangingPunct="1">
              <a:buNone/>
            </a:pPr>
            <a:endParaRPr lang="en-US" dirty="0">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GhostLab</a:t>
            </a:r>
            <a:endParaRPr lang="en-US" dirty="0"/>
          </a:p>
        </p:txBody>
      </p:sp>
      <p:sp>
        <p:nvSpPr>
          <p:cNvPr id="3" name="Content Placeholder 2"/>
          <p:cNvSpPr>
            <a:spLocks noGrp="1"/>
          </p:cNvSpPr>
          <p:nvPr>
            <p:ph idx="1"/>
          </p:nvPr>
        </p:nvSpPr>
        <p:spPr/>
        <p:txBody>
          <a:bodyPr/>
          <a:lstStyle/>
          <a:p>
            <a:r>
              <a:rPr lang="it-IT" dirty="0">
                <a:hlinkClick r:id="rId2"/>
              </a:rPr>
              <a:t>http://vanamco.com/ghostlab</a:t>
            </a:r>
            <a:r>
              <a:rPr lang="it-IT" dirty="0" smtClean="0">
                <a:hlinkClick r:id="rId2"/>
              </a:rPr>
              <a:t>/</a:t>
            </a:r>
            <a:endParaRPr lang="it-IT" dirty="0" smtClean="0"/>
          </a:p>
          <a:p>
            <a:r>
              <a:rPr lang="it-IT" dirty="0" err="1" smtClean="0"/>
              <a:t>Not</a:t>
            </a:r>
            <a:r>
              <a:rPr lang="it-IT" dirty="0" smtClean="0"/>
              <a:t> free, </a:t>
            </a:r>
            <a:r>
              <a:rPr lang="it-IT" dirty="0" err="1" smtClean="0"/>
              <a:t>but</a:t>
            </a:r>
            <a:r>
              <a:rPr lang="it-IT" dirty="0" smtClean="0"/>
              <a:t> cheap ($49/</a:t>
            </a:r>
            <a:r>
              <a:rPr lang="it-IT" dirty="0" err="1" smtClean="0"/>
              <a:t>user</a:t>
            </a:r>
            <a:r>
              <a:rPr lang="it-IT" dirty="0" smtClean="0"/>
              <a:t>)</a:t>
            </a:r>
          </a:p>
          <a:p>
            <a:r>
              <a:rPr lang="it-IT" dirty="0" smtClean="0"/>
              <a:t>Multiple </a:t>
            </a:r>
            <a:r>
              <a:rPr lang="it-IT" dirty="0" err="1" smtClean="0"/>
              <a:t>browsers</a:t>
            </a:r>
            <a:r>
              <a:rPr lang="it-IT" dirty="0" smtClean="0"/>
              <a:t> </a:t>
            </a:r>
            <a:r>
              <a:rPr lang="it-IT" dirty="0" err="1" smtClean="0"/>
              <a:t>supported</a:t>
            </a:r>
            <a:endParaRPr lang="it-IT" dirty="0" smtClean="0"/>
          </a:p>
          <a:p>
            <a:r>
              <a:rPr lang="en-US" dirty="0" smtClean="0"/>
              <a:t>Synchronizes </a:t>
            </a:r>
            <a:r>
              <a:rPr lang="en-US" dirty="0"/>
              <a:t>scrolls, clicks, reloads and form input across all connected clients. </a:t>
            </a:r>
            <a:endParaRPr lang="en-US" dirty="0" smtClean="0"/>
          </a:p>
          <a:p>
            <a:r>
              <a:rPr lang="en-US" dirty="0" smtClean="0"/>
              <a:t>This </a:t>
            </a:r>
            <a:r>
              <a:rPr lang="en-US" dirty="0"/>
              <a:t>means what you're testing is not the simple page load, but the full user experience. </a:t>
            </a:r>
          </a:p>
        </p:txBody>
      </p:sp>
    </p:spTree>
    <p:extLst>
      <p:ext uri="{BB962C8B-B14F-4D97-AF65-F5344CB8AC3E}">
        <p14:creationId xmlns:p14="http://schemas.microsoft.com/office/powerpoint/2010/main" val="382733898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Quality Management</a:t>
            </a:r>
          </a:p>
        </p:txBody>
      </p:sp>
      <p:sp>
        <p:nvSpPr>
          <p:cNvPr id="370690" name="Rectangle 3"/>
          <p:cNvSpPr>
            <a:spLocks noGrp="1" noChangeArrowheads="1"/>
          </p:cNvSpPr>
          <p:nvPr>
            <p:ph idx="1"/>
          </p:nvPr>
        </p:nvSpPr>
        <p:spPr>
          <a:xfrm>
            <a:off x="609600" y="1981200"/>
            <a:ext cx="7772400" cy="4114800"/>
          </a:xfrm>
        </p:spPr>
        <p:txBody>
          <a:bodyPr/>
          <a:lstStyle/>
          <a:p>
            <a:pPr eaLnBrk="1" hangingPunct="1">
              <a:lnSpc>
                <a:spcPct val="90000"/>
              </a:lnSpc>
            </a:pPr>
            <a:r>
              <a:rPr lang="en-US">
                <a:latin typeface="Tahoma" charset="0"/>
              </a:rPr>
              <a:t>SpagoWorld – Spagoworld.org</a:t>
            </a:r>
          </a:p>
          <a:p>
            <a:pPr lvl="1" eaLnBrk="1" hangingPunct="1">
              <a:lnSpc>
                <a:spcPct val="90000"/>
              </a:lnSpc>
            </a:pPr>
            <a:r>
              <a:rPr lang="en-US" b="1">
                <a:latin typeface="Tahoma" charset="0"/>
              </a:rPr>
              <a:t>Spago4Q</a:t>
            </a:r>
            <a:r>
              <a:rPr lang="en-US">
                <a:latin typeface="Tahoma" charset="0"/>
              </a:rPr>
              <a:t> - The free/open source platform to measure, analyze and monitor Quality of products, processes and services</a:t>
            </a:r>
          </a:p>
          <a:p>
            <a:pPr lvl="1" eaLnBrk="1" hangingPunct="1">
              <a:lnSpc>
                <a:spcPct val="90000"/>
              </a:lnSpc>
            </a:pPr>
            <a:r>
              <a:rPr lang="en-US" b="1">
                <a:latin typeface="Tahoma" charset="0"/>
              </a:rPr>
              <a:t>SpagoBI</a:t>
            </a:r>
            <a:r>
              <a:rPr lang="en-US">
                <a:latin typeface="Tahoma" charset="0"/>
              </a:rPr>
              <a:t> – Open Source Business Intelligence suite</a:t>
            </a:r>
          </a:p>
          <a:p>
            <a:pPr lvl="1" eaLnBrk="1" hangingPunct="1">
              <a:lnSpc>
                <a:spcPct val="90000"/>
              </a:lnSpc>
            </a:pPr>
            <a:r>
              <a:rPr lang="en-US" b="1">
                <a:latin typeface="Tahoma" charset="0"/>
              </a:rPr>
              <a:t>Spagic</a:t>
            </a:r>
            <a:r>
              <a:rPr lang="en-US">
                <a:latin typeface="Tahoma" charset="0"/>
              </a:rPr>
              <a:t> - The free/open source platform for the governance of middleware services and the development of SOA applications</a:t>
            </a:r>
          </a:p>
          <a:p>
            <a:pPr lvl="1" eaLnBrk="1" hangingPunct="1">
              <a:lnSpc>
                <a:spcPct val="90000"/>
              </a:lnSpc>
            </a:pPr>
            <a:r>
              <a:rPr lang="en-US" b="1">
                <a:latin typeface="Tahoma" charset="0"/>
              </a:rPr>
              <a:t>Spago</a:t>
            </a:r>
            <a:r>
              <a:rPr lang="en-US">
                <a:latin typeface="Tahoma" charset="0"/>
              </a:rPr>
              <a:t> - The Java Enterprise Framework for the development of web and multichannel applications in SOA environments</a:t>
            </a:r>
          </a:p>
        </p:txBody>
      </p:sp>
    </p:spTree>
  </p:cSld>
  <p:clrMapOvr>
    <a:masterClrMapping/>
  </p:clrMapOvr>
  <p:timing>
    <p:tnLst>
      <p:par>
        <p:cTn xmlns:p14="http://schemas.microsoft.com/office/powerpoint/2010/mai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Spago4Q</a:t>
            </a:r>
          </a:p>
        </p:txBody>
      </p:sp>
      <p:pic>
        <p:nvPicPr>
          <p:cNvPr id="371714" name="Picture 4" descr="Z:\randallrice On My Mac\Pictures\bannerspago4qprojectp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35635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a:xfrm>
            <a:off x="457200" y="152400"/>
            <a:ext cx="8229600" cy="914400"/>
          </a:xfrm>
        </p:spPr>
        <p:txBody>
          <a:bodyPr/>
          <a:lstStyle/>
          <a:p>
            <a:pPr eaLnBrk="1" fontAlgn="auto" hangingPunct="1">
              <a:spcAft>
                <a:spcPts val="0"/>
              </a:spcAft>
              <a:defRPr/>
            </a:pPr>
            <a:r>
              <a:rPr lang="en-US" b="1" dirty="0">
                <a:latin typeface="Tahoma" charset="0"/>
              </a:rPr>
              <a:t>Online Collaboration Tools</a:t>
            </a:r>
          </a:p>
        </p:txBody>
      </p:sp>
      <p:sp>
        <p:nvSpPr>
          <p:cNvPr id="372738" name="Rectangle 3"/>
          <p:cNvSpPr>
            <a:spLocks noGrp="1" noChangeArrowheads="1"/>
          </p:cNvSpPr>
          <p:nvPr>
            <p:ph idx="1"/>
          </p:nvPr>
        </p:nvSpPr>
        <p:spPr>
          <a:xfrm>
            <a:off x="685800" y="1524000"/>
            <a:ext cx="7772400" cy="4114800"/>
          </a:xfrm>
        </p:spPr>
        <p:txBody>
          <a:bodyPr/>
          <a:lstStyle/>
          <a:p>
            <a:pPr eaLnBrk="1" hangingPunct="1"/>
            <a:r>
              <a:rPr lang="en-US">
                <a:latin typeface="Tahoma" charset="0"/>
              </a:rPr>
              <a:t>Web Presentations</a:t>
            </a:r>
          </a:p>
          <a:p>
            <a:pPr lvl="1" eaLnBrk="1" hangingPunct="1"/>
            <a:r>
              <a:rPr lang="en-US">
                <a:latin typeface="Tahoma" charset="0"/>
              </a:rPr>
              <a:t>Anymeeting.com</a:t>
            </a:r>
          </a:p>
          <a:p>
            <a:pPr lvl="1" eaLnBrk="1" hangingPunct="1"/>
            <a:r>
              <a:rPr lang="en-US">
                <a:latin typeface="Tahoma" charset="0"/>
              </a:rPr>
              <a:t>www.Mikogo.com</a:t>
            </a:r>
          </a:p>
          <a:p>
            <a:pPr lvl="1" eaLnBrk="1" hangingPunct="1"/>
            <a:r>
              <a:rPr lang="en-US">
                <a:latin typeface="Tahoma" charset="0"/>
              </a:rPr>
              <a:t>www.joinme.com</a:t>
            </a:r>
          </a:p>
          <a:p>
            <a:pPr lvl="1" eaLnBrk="1" hangingPunct="1"/>
            <a:r>
              <a:rPr lang="en-US">
                <a:latin typeface="Tahoma" charset="0"/>
              </a:rPr>
              <a:t>www.vyew.com</a:t>
            </a:r>
          </a:p>
          <a:p>
            <a:pPr eaLnBrk="1" hangingPunct="1"/>
            <a:r>
              <a:rPr lang="en-US">
                <a:latin typeface="Tahoma" charset="0"/>
              </a:rPr>
              <a:t>Conference Calls</a:t>
            </a:r>
          </a:p>
          <a:p>
            <a:pPr lvl="1" eaLnBrk="1" hangingPunct="1"/>
            <a:r>
              <a:rPr lang="en-US">
                <a:latin typeface="Tahoma" charset="0"/>
              </a:rPr>
              <a:t>TalkShoe – www.talkshoe.com</a:t>
            </a:r>
          </a:p>
          <a:p>
            <a:pPr lvl="2" eaLnBrk="1" hangingPunct="1"/>
            <a:r>
              <a:rPr lang="en-US" sz="2000">
                <a:latin typeface="Tahoma" charset="0"/>
              </a:rPr>
              <a:t>Great for distributed teams who want to talk for free.</a:t>
            </a:r>
          </a:p>
          <a:p>
            <a:pPr lvl="2" eaLnBrk="1" hangingPunct="1"/>
            <a:r>
              <a:rPr lang="en-US" sz="2000">
                <a:latin typeface="Tahoma" charset="0"/>
              </a:rPr>
              <a:t>Recordable and private</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Designing your own test tool framework</a:t>
            </a:r>
            <a:endParaRPr lang="en-US" dirty="0"/>
          </a:p>
        </p:txBody>
      </p:sp>
      <p:sp>
        <p:nvSpPr>
          <p:cNvPr id="3" name="Content Placeholder 2"/>
          <p:cNvSpPr>
            <a:spLocks noGrp="1"/>
          </p:cNvSpPr>
          <p:nvPr>
            <p:ph idx="1"/>
          </p:nvPr>
        </p:nvSpPr>
        <p:spPr/>
        <p:txBody>
          <a:bodyPr/>
          <a:lstStyle/>
          <a:p>
            <a:r>
              <a:rPr lang="en-US" dirty="0" smtClean="0"/>
              <a:t>In this final part of the tutorial, we will:</a:t>
            </a:r>
          </a:p>
          <a:p>
            <a:pPr lvl="1"/>
            <a:r>
              <a:rPr lang="en-US" dirty="0" smtClean="0"/>
              <a:t>Identify your test tool and test automation goals</a:t>
            </a:r>
          </a:p>
          <a:p>
            <a:pPr lvl="2"/>
            <a:r>
              <a:rPr lang="en-US" dirty="0" smtClean="0"/>
              <a:t>Measureable outcomes</a:t>
            </a:r>
          </a:p>
          <a:p>
            <a:pPr lvl="2"/>
            <a:r>
              <a:rPr lang="en-US" dirty="0" smtClean="0"/>
              <a:t>ROI goals</a:t>
            </a:r>
          </a:p>
          <a:p>
            <a:pPr lvl="1"/>
            <a:r>
              <a:rPr lang="en-US" dirty="0" smtClean="0"/>
              <a:t>Identify your current situation</a:t>
            </a:r>
          </a:p>
          <a:p>
            <a:pPr lvl="2"/>
            <a:r>
              <a:rPr lang="en-US" dirty="0" smtClean="0"/>
              <a:t>Strengths</a:t>
            </a:r>
          </a:p>
          <a:p>
            <a:pPr lvl="2"/>
            <a:r>
              <a:rPr lang="en-US" dirty="0" smtClean="0"/>
              <a:t>Weaknesses</a:t>
            </a:r>
          </a:p>
          <a:p>
            <a:pPr lvl="2"/>
            <a:r>
              <a:rPr lang="en-US" dirty="0" smtClean="0"/>
              <a:t>Past experiences</a:t>
            </a:r>
          </a:p>
          <a:p>
            <a:pPr lvl="1"/>
            <a:r>
              <a:rPr lang="en-US" dirty="0" smtClean="0"/>
              <a:t>Create an integrated test tool framework</a:t>
            </a:r>
          </a:p>
          <a:p>
            <a:pPr lvl="1"/>
            <a:r>
              <a:rPr lang="en-US" dirty="0" smtClean="0"/>
              <a:t>Identify the process elements needed</a:t>
            </a:r>
            <a:endParaRPr lang="en-US" dirty="0"/>
          </a:p>
        </p:txBody>
      </p:sp>
    </p:spTree>
    <p:extLst>
      <p:ext uri="{BB962C8B-B14F-4D97-AF65-F5344CB8AC3E}">
        <p14:creationId xmlns:p14="http://schemas.microsoft.com/office/powerpoint/2010/main" val="1083488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52226" name="Picture 4" descr="Screen shot 2011-10-15 at 8.23.1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800" y="520700"/>
            <a:ext cx="75057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3400" y="457200"/>
            <a:ext cx="7772400" cy="1143000"/>
          </a:xfrm>
        </p:spPr>
        <p:txBody>
          <a:bodyPr>
            <a:normAutofit fontScale="90000"/>
          </a:bodyPr>
          <a:lstStyle/>
          <a:p>
            <a:pPr eaLnBrk="1" hangingPunct="1">
              <a:defRPr/>
            </a:pPr>
            <a:r>
              <a:rPr lang="en-US" b="1" dirty="0" smtClean="0">
                <a:latin typeface="Arial" charset="0"/>
                <a:cs typeface="+mj-cs"/>
              </a:rPr>
              <a:t>A Process Framework For Test Automation</a:t>
            </a:r>
          </a:p>
        </p:txBody>
      </p:sp>
      <p:grpSp>
        <p:nvGrpSpPr>
          <p:cNvPr id="24615" name="Group 39"/>
          <p:cNvGrpSpPr>
            <a:grpSpLocks/>
          </p:cNvGrpSpPr>
          <p:nvPr/>
        </p:nvGrpSpPr>
        <p:grpSpPr bwMode="auto">
          <a:xfrm>
            <a:off x="990600" y="2000250"/>
            <a:ext cx="1371600" cy="838200"/>
            <a:chOff x="624" y="1260"/>
            <a:chExt cx="864" cy="528"/>
          </a:xfrm>
        </p:grpSpPr>
        <p:sp>
          <p:nvSpPr>
            <p:cNvPr id="24584" name="Rectangle 8"/>
            <p:cNvSpPr>
              <a:spLocks noChangeArrowheads="1"/>
            </p:cNvSpPr>
            <p:nvPr/>
          </p:nvSpPr>
          <p:spPr bwMode="auto">
            <a:xfrm>
              <a:off x="624" y="1260"/>
              <a:ext cx="864" cy="528"/>
            </a:xfrm>
            <a:prstGeom prst="rect">
              <a:avLst/>
            </a:prstGeom>
            <a:solidFill>
              <a:schemeClr val="accent2"/>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24581" name="Text Box 5"/>
            <p:cNvSpPr txBox="1">
              <a:spLocks noChangeArrowheads="1"/>
            </p:cNvSpPr>
            <p:nvPr/>
          </p:nvSpPr>
          <p:spPr bwMode="auto">
            <a:xfrm>
              <a:off x="624" y="1308"/>
              <a:ext cx="8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Arial" charset="0"/>
                  <a:cs typeface="+mn-cs"/>
                </a:rPr>
                <a:t>Assess</a:t>
              </a:r>
            </a:p>
            <a:p>
              <a:pPr>
                <a:defRPr/>
              </a:pPr>
              <a:r>
                <a:rPr lang="en-US" sz="1800">
                  <a:latin typeface="Arial" charset="0"/>
                  <a:cs typeface="+mn-cs"/>
                </a:rPr>
                <a:t>Capabilities</a:t>
              </a:r>
              <a:endParaRPr lang="en-US" sz="1800">
                <a:latin typeface="Times New Roman" charset="0"/>
                <a:cs typeface="+mn-cs"/>
              </a:endParaRPr>
            </a:p>
          </p:txBody>
        </p:sp>
      </p:grpSp>
      <p:grpSp>
        <p:nvGrpSpPr>
          <p:cNvPr id="24616" name="Group 40"/>
          <p:cNvGrpSpPr>
            <a:grpSpLocks/>
          </p:cNvGrpSpPr>
          <p:nvPr/>
        </p:nvGrpSpPr>
        <p:grpSpPr bwMode="auto">
          <a:xfrm>
            <a:off x="2349500" y="1822450"/>
            <a:ext cx="1765300" cy="1219200"/>
            <a:chOff x="1480" y="1148"/>
            <a:chExt cx="1112" cy="768"/>
          </a:xfrm>
        </p:grpSpPr>
        <p:sp>
          <p:nvSpPr>
            <p:cNvPr id="24585" name="AutoShape 9"/>
            <p:cNvSpPr>
              <a:spLocks noChangeArrowheads="1"/>
            </p:cNvSpPr>
            <p:nvPr/>
          </p:nvSpPr>
          <p:spPr bwMode="auto">
            <a:xfrm>
              <a:off x="1824" y="1148"/>
              <a:ext cx="768" cy="768"/>
            </a:xfrm>
            <a:prstGeom prst="flowChartDecision">
              <a:avLst/>
            </a:prstGeom>
            <a:solidFill>
              <a:srgbClr val="00CC00"/>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defRPr/>
              </a:pPr>
              <a:r>
                <a:rPr lang="en-US" sz="1600">
                  <a:latin typeface="Arial" charset="0"/>
                  <a:cs typeface="+mn-cs"/>
                </a:rPr>
                <a:t>Automate?</a:t>
              </a:r>
            </a:p>
          </p:txBody>
        </p:sp>
        <p:sp>
          <p:nvSpPr>
            <p:cNvPr id="24596" name="Line 20"/>
            <p:cNvSpPr>
              <a:spLocks noChangeShapeType="1"/>
            </p:cNvSpPr>
            <p:nvPr/>
          </p:nvSpPr>
          <p:spPr bwMode="auto">
            <a:xfrm>
              <a:off x="1480" y="1532"/>
              <a:ext cx="33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4620" name="Group 44"/>
          <p:cNvGrpSpPr>
            <a:grpSpLocks/>
          </p:cNvGrpSpPr>
          <p:nvPr/>
        </p:nvGrpSpPr>
        <p:grpSpPr bwMode="auto">
          <a:xfrm>
            <a:off x="6007100" y="1949450"/>
            <a:ext cx="1930400" cy="838200"/>
            <a:chOff x="3784" y="1228"/>
            <a:chExt cx="1216" cy="528"/>
          </a:xfrm>
        </p:grpSpPr>
        <p:sp>
          <p:nvSpPr>
            <p:cNvPr id="24589" name="Rectangle 13"/>
            <p:cNvSpPr>
              <a:spLocks noChangeArrowheads="1"/>
            </p:cNvSpPr>
            <p:nvPr/>
          </p:nvSpPr>
          <p:spPr bwMode="auto">
            <a:xfrm>
              <a:off x="4136" y="1228"/>
              <a:ext cx="864" cy="528"/>
            </a:xfrm>
            <a:prstGeom prst="rect">
              <a:avLst/>
            </a:prstGeom>
            <a:solidFill>
              <a:schemeClr val="accent2"/>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defRPr/>
              </a:pPr>
              <a:r>
                <a:rPr lang="en-US" sz="1800">
                  <a:latin typeface="Arial" charset="0"/>
                  <a:cs typeface="+mn-cs"/>
                </a:rPr>
                <a:t>Acquire</a:t>
              </a:r>
            </a:p>
            <a:p>
              <a:pPr algn="ctr">
                <a:defRPr/>
              </a:pPr>
              <a:r>
                <a:rPr lang="en-US" sz="1800">
                  <a:latin typeface="Arial" charset="0"/>
                  <a:cs typeface="+mn-cs"/>
                </a:rPr>
                <a:t>Tool(s)</a:t>
              </a:r>
            </a:p>
          </p:txBody>
        </p:sp>
        <p:sp>
          <p:nvSpPr>
            <p:cNvPr id="24598" name="Line 22"/>
            <p:cNvSpPr>
              <a:spLocks noChangeShapeType="1"/>
            </p:cNvSpPr>
            <p:nvPr/>
          </p:nvSpPr>
          <p:spPr bwMode="auto">
            <a:xfrm>
              <a:off x="3784" y="1508"/>
              <a:ext cx="33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4621" name="Group 45"/>
          <p:cNvGrpSpPr>
            <a:grpSpLocks/>
          </p:cNvGrpSpPr>
          <p:nvPr/>
        </p:nvGrpSpPr>
        <p:grpSpPr bwMode="auto">
          <a:xfrm>
            <a:off x="1016000" y="2781300"/>
            <a:ext cx="6280150" cy="2362200"/>
            <a:chOff x="640" y="1752"/>
            <a:chExt cx="3956" cy="1488"/>
          </a:xfrm>
        </p:grpSpPr>
        <p:sp>
          <p:nvSpPr>
            <p:cNvPr id="24590" name="Rectangle 14"/>
            <p:cNvSpPr>
              <a:spLocks noChangeArrowheads="1"/>
            </p:cNvSpPr>
            <p:nvPr/>
          </p:nvSpPr>
          <p:spPr bwMode="auto">
            <a:xfrm>
              <a:off x="640" y="2712"/>
              <a:ext cx="864" cy="528"/>
            </a:xfrm>
            <a:prstGeom prst="rect">
              <a:avLst/>
            </a:prstGeom>
            <a:solidFill>
              <a:schemeClr val="accent2"/>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defRPr/>
              </a:pPr>
              <a:r>
                <a:rPr lang="en-US" sz="1800">
                  <a:latin typeface="Arial" charset="0"/>
                  <a:cs typeface="+mn-cs"/>
                </a:rPr>
                <a:t>Integrate</a:t>
              </a:r>
            </a:p>
            <a:p>
              <a:pPr algn="ctr">
                <a:defRPr/>
              </a:pPr>
              <a:r>
                <a:rPr lang="en-US" sz="1800">
                  <a:latin typeface="Arial" charset="0"/>
                  <a:cs typeface="+mn-cs"/>
                </a:rPr>
                <a:t>With Test</a:t>
              </a:r>
            </a:p>
            <a:p>
              <a:pPr algn="ctr">
                <a:defRPr/>
              </a:pPr>
              <a:r>
                <a:rPr lang="en-US" sz="1800">
                  <a:latin typeface="Arial" charset="0"/>
                  <a:cs typeface="+mn-cs"/>
                </a:rPr>
                <a:t>Process</a:t>
              </a:r>
            </a:p>
          </p:txBody>
        </p:sp>
        <p:sp>
          <p:nvSpPr>
            <p:cNvPr id="24602" name="Line 26"/>
            <p:cNvSpPr>
              <a:spLocks noChangeShapeType="1"/>
            </p:cNvSpPr>
            <p:nvPr/>
          </p:nvSpPr>
          <p:spPr bwMode="auto">
            <a:xfrm>
              <a:off x="1044" y="2580"/>
              <a:ext cx="35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603" name="Line 27"/>
            <p:cNvSpPr>
              <a:spLocks noChangeShapeType="1"/>
            </p:cNvSpPr>
            <p:nvPr/>
          </p:nvSpPr>
          <p:spPr bwMode="auto">
            <a:xfrm>
              <a:off x="4584" y="1752"/>
              <a:ext cx="0" cy="8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604" name="Line 28"/>
            <p:cNvSpPr>
              <a:spLocks noChangeShapeType="1"/>
            </p:cNvSpPr>
            <p:nvPr/>
          </p:nvSpPr>
          <p:spPr bwMode="auto">
            <a:xfrm>
              <a:off x="1044" y="2580"/>
              <a:ext cx="0" cy="12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4622" name="Group 46"/>
          <p:cNvGrpSpPr>
            <a:grpSpLocks/>
          </p:cNvGrpSpPr>
          <p:nvPr/>
        </p:nvGrpSpPr>
        <p:grpSpPr bwMode="auto">
          <a:xfrm>
            <a:off x="2381250" y="4305300"/>
            <a:ext cx="1835150" cy="838200"/>
            <a:chOff x="1500" y="2712"/>
            <a:chExt cx="1156" cy="528"/>
          </a:xfrm>
        </p:grpSpPr>
        <p:sp>
          <p:nvSpPr>
            <p:cNvPr id="24591" name="Rectangle 15"/>
            <p:cNvSpPr>
              <a:spLocks noChangeArrowheads="1"/>
            </p:cNvSpPr>
            <p:nvPr/>
          </p:nvSpPr>
          <p:spPr bwMode="auto">
            <a:xfrm>
              <a:off x="1792" y="2712"/>
              <a:ext cx="864" cy="528"/>
            </a:xfrm>
            <a:prstGeom prst="rect">
              <a:avLst/>
            </a:prstGeom>
            <a:solidFill>
              <a:schemeClr val="accent2"/>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defRPr/>
              </a:pPr>
              <a:r>
                <a:rPr lang="en-US" sz="1800">
                  <a:latin typeface="Arial" charset="0"/>
                  <a:cs typeface="+mn-cs"/>
                </a:rPr>
                <a:t>Introduce</a:t>
              </a:r>
            </a:p>
            <a:p>
              <a:pPr algn="ctr">
                <a:defRPr/>
              </a:pPr>
              <a:r>
                <a:rPr lang="en-US" sz="1800">
                  <a:latin typeface="Arial" charset="0"/>
                  <a:cs typeface="+mn-cs"/>
                </a:rPr>
                <a:t>Tool(s)</a:t>
              </a:r>
            </a:p>
          </p:txBody>
        </p:sp>
        <p:sp>
          <p:nvSpPr>
            <p:cNvPr id="24605" name="Line 29"/>
            <p:cNvSpPr>
              <a:spLocks noChangeShapeType="1"/>
            </p:cNvSpPr>
            <p:nvPr/>
          </p:nvSpPr>
          <p:spPr bwMode="auto">
            <a:xfrm>
              <a:off x="1500" y="2976"/>
              <a:ext cx="3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4623" name="Group 47"/>
          <p:cNvGrpSpPr>
            <a:grpSpLocks/>
          </p:cNvGrpSpPr>
          <p:nvPr/>
        </p:nvGrpSpPr>
        <p:grpSpPr bwMode="auto">
          <a:xfrm>
            <a:off x="4191000" y="4330700"/>
            <a:ext cx="1841500" cy="838200"/>
            <a:chOff x="2640" y="2728"/>
            <a:chExt cx="1160" cy="528"/>
          </a:xfrm>
        </p:grpSpPr>
        <p:sp>
          <p:nvSpPr>
            <p:cNvPr id="24592" name="Rectangle 16"/>
            <p:cNvSpPr>
              <a:spLocks noChangeArrowheads="1"/>
            </p:cNvSpPr>
            <p:nvPr/>
          </p:nvSpPr>
          <p:spPr bwMode="auto">
            <a:xfrm>
              <a:off x="2936" y="2728"/>
              <a:ext cx="864" cy="528"/>
            </a:xfrm>
            <a:prstGeom prst="rect">
              <a:avLst/>
            </a:prstGeom>
            <a:solidFill>
              <a:schemeClr val="accent2"/>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defRPr/>
              </a:pPr>
              <a:r>
                <a:rPr lang="en-US" sz="1800">
                  <a:latin typeface="Arial" charset="0"/>
                  <a:cs typeface="+mn-cs"/>
                </a:rPr>
                <a:t>Create</a:t>
              </a:r>
            </a:p>
            <a:p>
              <a:pPr algn="ctr">
                <a:defRPr/>
              </a:pPr>
              <a:r>
                <a:rPr lang="en-US" sz="1800">
                  <a:latin typeface="Arial" charset="0"/>
                  <a:cs typeface="+mn-cs"/>
                </a:rPr>
                <a:t>Testware</a:t>
              </a:r>
            </a:p>
          </p:txBody>
        </p:sp>
        <p:sp>
          <p:nvSpPr>
            <p:cNvPr id="24606" name="Line 30"/>
            <p:cNvSpPr>
              <a:spLocks noChangeShapeType="1"/>
            </p:cNvSpPr>
            <p:nvPr/>
          </p:nvSpPr>
          <p:spPr bwMode="auto">
            <a:xfrm>
              <a:off x="2640" y="2964"/>
              <a:ext cx="3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4624" name="Group 48"/>
          <p:cNvGrpSpPr>
            <a:grpSpLocks/>
          </p:cNvGrpSpPr>
          <p:nvPr/>
        </p:nvGrpSpPr>
        <p:grpSpPr bwMode="auto">
          <a:xfrm>
            <a:off x="6038850" y="4330700"/>
            <a:ext cx="1860550" cy="838200"/>
            <a:chOff x="3804" y="2728"/>
            <a:chExt cx="1172" cy="528"/>
          </a:xfrm>
        </p:grpSpPr>
        <p:sp>
          <p:nvSpPr>
            <p:cNvPr id="24593" name="Rectangle 17"/>
            <p:cNvSpPr>
              <a:spLocks noChangeArrowheads="1"/>
            </p:cNvSpPr>
            <p:nvPr/>
          </p:nvSpPr>
          <p:spPr bwMode="auto">
            <a:xfrm>
              <a:off x="4112" y="2728"/>
              <a:ext cx="864" cy="528"/>
            </a:xfrm>
            <a:prstGeom prst="rect">
              <a:avLst/>
            </a:prstGeom>
            <a:solidFill>
              <a:schemeClr val="accent2"/>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defRPr/>
              </a:pPr>
              <a:r>
                <a:rPr lang="en-US" sz="1800">
                  <a:latin typeface="Arial" charset="0"/>
                  <a:cs typeface="+mn-cs"/>
                </a:rPr>
                <a:t>Perform</a:t>
              </a:r>
            </a:p>
            <a:p>
              <a:pPr algn="ctr">
                <a:defRPr/>
              </a:pPr>
              <a:r>
                <a:rPr lang="en-US" sz="1800">
                  <a:latin typeface="Arial" charset="0"/>
                  <a:cs typeface="+mn-cs"/>
                </a:rPr>
                <a:t>Tests</a:t>
              </a:r>
            </a:p>
          </p:txBody>
        </p:sp>
        <p:sp>
          <p:nvSpPr>
            <p:cNvPr id="24607" name="Line 31"/>
            <p:cNvSpPr>
              <a:spLocks noChangeShapeType="1"/>
            </p:cNvSpPr>
            <p:nvPr/>
          </p:nvSpPr>
          <p:spPr bwMode="auto">
            <a:xfrm>
              <a:off x="3804" y="2988"/>
              <a:ext cx="3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4625" name="Group 49"/>
          <p:cNvGrpSpPr>
            <a:grpSpLocks/>
          </p:cNvGrpSpPr>
          <p:nvPr/>
        </p:nvGrpSpPr>
        <p:grpSpPr bwMode="auto">
          <a:xfrm>
            <a:off x="6578600" y="5181600"/>
            <a:ext cx="1371600" cy="1301750"/>
            <a:chOff x="4144" y="3264"/>
            <a:chExt cx="864" cy="820"/>
          </a:xfrm>
        </p:grpSpPr>
        <p:sp>
          <p:nvSpPr>
            <p:cNvPr id="24594" name="Rectangle 18"/>
            <p:cNvSpPr>
              <a:spLocks noChangeArrowheads="1"/>
            </p:cNvSpPr>
            <p:nvPr/>
          </p:nvSpPr>
          <p:spPr bwMode="auto">
            <a:xfrm>
              <a:off x="4144" y="3556"/>
              <a:ext cx="864" cy="528"/>
            </a:xfrm>
            <a:prstGeom prst="rect">
              <a:avLst/>
            </a:prstGeom>
            <a:solidFill>
              <a:schemeClr val="accent2"/>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defRPr/>
              </a:pPr>
              <a:r>
                <a:rPr lang="en-US" sz="1800">
                  <a:latin typeface="Arial" charset="0"/>
                  <a:cs typeface="+mn-cs"/>
                </a:rPr>
                <a:t>Assess</a:t>
              </a:r>
            </a:p>
            <a:p>
              <a:pPr algn="ctr">
                <a:defRPr/>
              </a:pPr>
              <a:r>
                <a:rPr lang="en-US" sz="1800">
                  <a:latin typeface="Arial" charset="0"/>
                  <a:cs typeface="+mn-cs"/>
                </a:rPr>
                <a:t>Automation</a:t>
              </a:r>
            </a:p>
            <a:p>
              <a:pPr algn="ctr">
                <a:defRPr/>
              </a:pPr>
              <a:r>
                <a:rPr lang="en-US" sz="1800">
                  <a:latin typeface="Arial" charset="0"/>
                  <a:cs typeface="+mn-cs"/>
                </a:rPr>
                <a:t>Process</a:t>
              </a:r>
            </a:p>
          </p:txBody>
        </p:sp>
        <p:sp>
          <p:nvSpPr>
            <p:cNvPr id="24609" name="Line 33"/>
            <p:cNvSpPr>
              <a:spLocks noChangeShapeType="1"/>
            </p:cNvSpPr>
            <p:nvPr/>
          </p:nvSpPr>
          <p:spPr bwMode="auto">
            <a:xfrm>
              <a:off x="4536" y="3264"/>
              <a:ext cx="0" cy="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4619" name="Group 43"/>
          <p:cNvGrpSpPr>
            <a:grpSpLocks/>
          </p:cNvGrpSpPr>
          <p:nvPr/>
        </p:nvGrpSpPr>
        <p:grpSpPr bwMode="auto">
          <a:xfrm>
            <a:off x="4041775" y="1987550"/>
            <a:ext cx="1965325" cy="838200"/>
            <a:chOff x="2546" y="1252"/>
            <a:chExt cx="1238" cy="528"/>
          </a:xfrm>
        </p:grpSpPr>
        <p:sp>
          <p:nvSpPr>
            <p:cNvPr id="24587" name="Rectangle 11"/>
            <p:cNvSpPr>
              <a:spLocks noChangeArrowheads="1"/>
            </p:cNvSpPr>
            <p:nvPr/>
          </p:nvSpPr>
          <p:spPr bwMode="auto">
            <a:xfrm>
              <a:off x="2920" y="1252"/>
              <a:ext cx="864" cy="528"/>
            </a:xfrm>
            <a:prstGeom prst="rect">
              <a:avLst/>
            </a:prstGeom>
            <a:solidFill>
              <a:schemeClr val="accent2"/>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defRPr/>
              </a:pPr>
              <a:r>
                <a:rPr lang="en-US" sz="1800">
                  <a:latin typeface="Arial" charset="0"/>
                  <a:cs typeface="+mn-cs"/>
                </a:rPr>
                <a:t>Define</a:t>
              </a:r>
            </a:p>
            <a:p>
              <a:pPr algn="ctr">
                <a:defRPr/>
              </a:pPr>
              <a:r>
                <a:rPr lang="en-US" sz="1800">
                  <a:latin typeface="Arial" charset="0"/>
                  <a:cs typeface="+mn-cs"/>
                </a:rPr>
                <a:t>Needs</a:t>
              </a:r>
            </a:p>
          </p:txBody>
        </p:sp>
        <p:sp>
          <p:nvSpPr>
            <p:cNvPr id="24597" name="Line 21"/>
            <p:cNvSpPr>
              <a:spLocks noChangeShapeType="1"/>
            </p:cNvSpPr>
            <p:nvPr/>
          </p:nvSpPr>
          <p:spPr bwMode="auto">
            <a:xfrm>
              <a:off x="2576" y="1532"/>
              <a:ext cx="33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610" name="Text Box 34"/>
            <p:cNvSpPr txBox="1">
              <a:spLocks noChangeArrowheads="1"/>
            </p:cNvSpPr>
            <p:nvPr/>
          </p:nvSpPr>
          <p:spPr bwMode="auto">
            <a:xfrm>
              <a:off x="2546" y="1315"/>
              <a:ext cx="30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Arial" charset="0"/>
                  <a:cs typeface="+mn-cs"/>
                </a:rPr>
                <a:t>Yes</a:t>
              </a:r>
            </a:p>
          </p:txBody>
        </p:sp>
      </p:grpSp>
      <p:grpSp>
        <p:nvGrpSpPr>
          <p:cNvPr id="24618" name="Group 42"/>
          <p:cNvGrpSpPr>
            <a:grpSpLocks/>
          </p:cNvGrpSpPr>
          <p:nvPr/>
        </p:nvGrpSpPr>
        <p:grpSpPr bwMode="auto">
          <a:xfrm>
            <a:off x="1022350" y="2876550"/>
            <a:ext cx="3117850" cy="1035050"/>
            <a:chOff x="644" y="1812"/>
            <a:chExt cx="1964" cy="652"/>
          </a:xfrm>
        </p:grpSpPr>
        <p:sp>
          <p:nvSpPr>
            <p:cNvPr id="24611" name="Text Box 35"/>
            <p:cNvSpPr txBox="1">
              <a:spLocks noChangeArrowheads="1"/>
            </p:cNvSpPr>
            <p:nvPr/>
          </p:nvSpPr>
          <p:spPr bwMode="auto">
            <a:xfrm>
              <a:off x="2270" y="1879"/>
              <a:ext cx="25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Arial" charset="0"/>
                  <a:cs typeface="+mn-cs"/>
                </a:rPr>
                <a:t>No</a:t>
              </a:r>
            </a:p>
          </p:txBody>
        </p:sp>
        <p:grpSp>
          <p:nvGrpSpPr>
            <p:cNvPr id="25613" name="Group 41"/>
            <p:cNvGrpSpPr>
              <a:grpSpLocks/>
            </p:cNvGrpSpPr>
            <p:nvPr/>
          </p:nvGrpSpPr>
          <p:grpSpPr bwMode="auto">
            <a:xfrm>
              <a:off x="644" y="1812"/>
              <a:ext cx="1964" cy="652"/>
              <a:chOff x="644" y="1812"/>
              <a:chExt cx="1964" cy="652"/>
            </a:xfrm>
          </p:grpSpPr>
          <p:sp>
            <p:nvSpPr>
              <p:cNvPr id="24599" name="AutoShape 23"/>
              <p:cNvSpPr>
                <a:spLocks noChangeArrowheads="1"/>
              </p:cNvSpPr>
              <p:nvPr/>
            </p:nvSpPr>
            <p:spPr bwMode="auto">
              <a:xfrm>
                <a:off x="1864" y="2108"/>
                <a:ext cx="744" cy="184"/>
              </a:xfrm>
              <a:prstGeom prst="flowChartTerminator">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a:latin typeface="Arial" charset="0"/>
                    <a:cs typeface="+mn-cs"/>
                  </a:rPr>
                  <a:t>Stop</a:t>
                </a:r>
              </a:p>
            </p:txBody>
          </p:sp>
          <p:sp>
            <p:nvSpPr>
              <p:cNvPr id="24601" name="Line 25"/>
              <p:cNvSpPr>
                <a:spLocks noChangeShapeType="1"/>
              </p:cNvSpPr>
              <p:nvPr/>
            </p:nvSpPr>
            <p:spPr bwMode="auto">
              <a:xfrm>
                <a:off x="2208" y="1908"/>
                <a:ext cx="0" cy="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612" name="Rectangle 36"/>
              <p:cNvSpPr>
                <a:spLocks noChangeArrowheads="1"/>
              </p:cNvSpPr>
              <p:nvPr/>
            </p:nvSpPr>
            <p:spPr bwMode="auto">
              <a:xfrm>
                <a:off x="644" y="2020"/>
                <a:ext cx="864" cy="444"/>
              </a:xfrm>
              <a:prstGeom prst="rect">
                <a:avLst/>
              </a:prstGeom>
              <a:solidFill>
                <a:schemeClr val="accent2"/>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defRPr/>
                </a:pPr>
                <a:r>
                  <a:rPr lang="en-US" sz="1800">
                    <a:latin typeface="Arial" charset="0"/>
                    <a:cs typeface="+mn-cs"/>
                  </a:rPr>
                  <a:t>Build</a:t>
                </a:r>
              </a:p>
              <a:p>
                <a:pPr algn="ctr">
                  <a:defRPr/>
                </a:pPr>
                <a:r>
                  <a:rPr lang="en-US" sz="1800">
                    <a:latin typeface="Arial" charset="0"/>
                    <a:cs typeface="+mn-cs"/>
                  </a:rPr>
                  <a:t>Capabilities</a:t>
                </a:r>
              </a:p>
            </p:txBody>
          </p:sp>
          <p:sp>
            <p:nvSpPr>
              <p:cNvPr id="24613" name="Line 37"/>
              <p:cNvSpPr>
                <a:spLocks noChangeShapeType="1"/>
              </p:cNvSpPr>
              <p:nvPr/>
            </p:nvSpPr>
            <p:spPr bwMode="auto">
              <a:xfrm flipV="1">
                <a:off x="1068" y="1812"/>
                <a:ext cx="0" cy="192"/>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sp>
            <p:nvSpPr>
              <p:cNvPr id="24614" name="Line 38"/>
              <p:cNvSpPr>
                <a:spLocks noChangeShapeType="1"/>
              </p:cNvSpPr>
              <p:nvPr/>
            </p:nvSpPr>
            <p:spPr bwMode="auto">
              <a:xfrm flipH="1">
                <a:off x="1536" y="2208"/>
                <a:ext cx="312" cy="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grpSp>
      </p:grpSp>
    </p:spTree>
    <p:custDataLst>
      <p:tags r:id="rId1"/>
    </p:custDataLst>
    <p:extLst>
      <p:ext uri="{BB962C8B-B14F-4D97-AF65-F5344CB8AC3E}">
        <p14:creationId xmlns:p14="http://schemas.microsoft.com/office/powerpoint/2010/main" val="2258739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615"/>
                                        </p:tgtEl>
                                        <p:attrNameLst>
                                          <p:attrName>style.visibility</p:attrName>
                                        </p:attrNameLst>
                                      </p:cBhvr>
                                      <p:to>
                                        <p:strVal val="visible"/>
                                      </p:to>
                                    </p:set>
                                    <p:animEffect transition="in" filter="wipe(left)">
                                      <p:cBhvr>
                                        <p:cTn id="7" dur="500"/>
                                        <p:tgtEl>
                                          <p:spTgt spid="246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4616"/>
                                        </p:tgtEl>
                                        <p:attrNameLst>
                                          <p:attrName>style.visibility</p:attrName>
                                        </p:attrNameLst>
                                      </p:cBhvr>
                                      <p:to>
                                        <p:strVal val="visible"/>
                                      </p:to>
                                    </p:set>
                                    <p:animEffect transition="in" filter="wipe(left)">
                                      <p:cBhvr>
                                        <p:cTn id="12" dur="500"/>
                                        <p:tgtEl>
                                          <p:spTgt spid="246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4618"/>
                                        </p:tgtEl>
                                        <p:attrNameLst>
                                          <p:attrName>style.visibility</p:attrName>
                                        </p:attrNameLst>
                                      </p:cBhvr>
                                      <p:to>
                                        <p:strVal val="visible"/>
                                      </p:to>
                                    </p:set>
                                    <p:animEffect transition="in" filter="wipe(right)">
                                      <p:cBhvr>
                                        <p:cTn id="17" dur="500"/>
                                        <p:tgtEl>
                                          <p:spTgt spid="246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4619"/>
                                        </p:tgtEl>
                                        <p:attrNameLst>
                                          <p:attrName>style.visibility</p:attrName>
                                        </p:attrNameLst>
                                      </p:cBhvr>
                                      <p:to>
                                        <p:strVal val="visible"/>
                                      </p:to>
                                    </p:set>
                                    <p:animEffect transition="in" filter="wipe(left)">
                                      <p:cBhvr>
                                        <p:cTn id="22" dur="500"/>
                                        <p:tgtEl>
                                          <p:spTgt spid="246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4620"/>
                                        </p:tgtEl>
                                        <p:attrNameLst>
                                          <p:attrName>style.visibility</p:attrName>
                                        </p:attrNameLst>
                                      </p:cBhvr>
                                      <p:to>
                                        <p:strVal val="visible"/>
                                      </p:to>
                                    </p:set>
                                    <p:animEffect transition="in" filter="wipe(left)">
                                      <p:cBhvr>
                                        <p:cTn id="27" dur="500"/>
                                        <p:tgtEl>
                                          <p:spTgt spid="246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4621"/>
                                        </p:tgtEl>
                                        <p:attrNameLst>
                                          <p:attrName>style.visibility</p:attrName>
                                        </p:attrNameLst>
                                      </p:cBhvr>
                                      <p:to>
                                        <p:strVal val="visible"/>
                                      </p:to>
                                    </p:set>
                                    <p:animEffect transition="in" filter="wipe(right)">
                                      <p:cBhvr>
                                        <p:cTn id="32" dur="500"/>
                                        <p:tgtEl>
                                          <p:spTgt spid="246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4622"/>
                                        </p:tgtEl>
                                        <p:attrNameLst>
                                          <p:attrName>style.visibility</p:attrName>
                                        </p:attrNameLst>
                                      </p:cBhvr>
                                      <p:to>
                                        <p:strVal val="visible"/>
                                      </p:to>
                                    </p:set>
                                    <p:animEffect transition="in" filter="wipe(left)">
                                      <p:cBhvr>
                                        <p:cTn id="37" dur="500"/>
                                        <p:tgtEl>
                                          <p:spTgt spid="246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4623"/>
                                        </p:tgtEl>
                                        <p:attrNameLst>
                                          <p:attrName>style.visibility</p:attrName>
                                        </p:attrNameLst>
                                      </p:cBhvr>
                                      <p:to>
                                        <p:strVal val="visible"/>
                                      </p:to>
                                    </p:set>
                                    <p:animEffect transition="in" filter="wipe(left)">
                                      <p:cBhvr>
                                        <p:cTn id="42" dur="500"/>
                                        <p:tgtEl>
                                          <p:spTgt spid="246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4624"/>
                                        </p:tgtEl>
                                        <p:attrNameLst>
                                          <p:attrName>style.visibility</p:attrName>
                                        </p:attrNameLst>
                                      </p:cBhvr>
                                      <p:to>
                                        <p:strVal val="visible"/>
                                      </p:to>
                                    </p:set>
                                    <p:animEffect transition="in" filter="wipe(left)">
                                      <p:cBhvr>
                                        <p:cTn id="47" dur="500"/>
                                        <p:tgtEl>
                                          <p:spTgt spid="2462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24625"/>
                                        </p:tgtEl>
                                        <p:attrNameLst>
                                          <p:attrName>style.visibility</p:attrName>
                                        </p:attrNameLst>
                                      </p:cBhvr>
                                      <p:to>
                                        <p:strVal val="visible"/>
                                      </p:to>
                                    </p:set>
                                    <p:animEffect transition="in" filter="wipe(up)">
                                      <p:cBhvr>
                                        <p:cTn id="52" dur="500"/>
                                        <p:tgtEl>
                                          <p:spTgt spid="24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6"/>
          <p:cNvSpPr>
            <a:spLocks noGrp="1" noChangeArrowheads="1"/>
          </p:cNvSpPr>
          <p:nvPr>
            <p:ph type="title"/>
          </p:nvPr>
        </p:nvSpPr>
        <p:spPr>
          <a:xfrm>
            <a:off x="304800" y="228600"/>
            <a:ext cx="7772400" cy="1143000"/>
          </a:xfrm>
        </p:spPr>
        <p:txBody>
          <a:bodyPr>
            <a:normAutofit fontScale="90000"/>
          </a:bodyPr>
          <a:lstStyle/>
          <a:p>
            <a:pPr eaLnBrk="1" hangingPunct="1">
              <a:defRPr/>
            </a:pPr>
            <a:r>
              <a:rPr lang="en-US" b="1" dirty="0" smtClean="0">
                <a:latin typeface="Arial" charset="0"/>
                <a:cs typeface="+mj-cs"/>
              </a:rPr>
              <a:t>The Test Framework as an Architectural Interface</a:t>
            </a:r>
          </a:p>
        </p:txBody>
      </p:sp>
      <p:sp>
        <p:nvSpPr>
          <p:cNvPr id="83971" name="Line 1027"/>
          <p:cNvSpPr>
            <a:spLocks noChangeShapeType="1"/>
          </p:cNvSpPr>
          <p:nvPr/>
        </p:nvSpPr>
        <p:spPr bwMode="auto">
          <a:xfrm>
            <a:off x="3257550" y="1771650"/>
            <a:ext cx="0" cy="4857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83997" name="Group 1053"/>
          <p:cNvGrpSpPr>
            <a:grpSpLocks/>
          </p:cNvGrpSpPr>
          <p:nvPr/>
        </p:nvGrpSpPr>
        <p:grpSpPr bwMode="auto">
          <a:xfrm>
            <a:off x="2058988" y="2819400"/>
            <a:ext cx="2284412" cy="2408238"/>
            <a:chOff x="1297" y="1776"/>
            <a:chExt cx="1439" cy="1517"/>
          </a:xfrm>
        </p:grpSpPr>
        <p:sp>
          <p:nvSpPr>
            <p:cNvPr id="83972" name="Rectangle 1028"/>
            <p:cNvSpPr>
              <a:spLocks noChangeArrowheads="1"/>
            </p:cNvSpPr>
            <p:nvPr/>
          </p:nvSpPr>
          <p:spPr bwMode="auto">
            <a:xfrm>
              <a:off x="1344" y="1776"/>
              <a:ext cx="1392" cy="720"/>
            </a:xfrm>
            <a:prstGeom prst="rect">
              <a:avLst/>
            </a:prstGeom>
            <a:solidFill>
              <a:srgbClr val="CCCC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solidFill>
                    <a:srgbClr val="000000"/>
                  </a:solidFill>
                  <a:latin typeface="Arial" charset="0"/>
                  <a:cs typeface="MS Gothic" charset="0"/>
                </a:rPr>
                <a:t>Front-end</a:t>
              </a:r>
            </a:p>
          </p:txBody>
        </p:sp>
        <p:sp>
          <p:nvSpPr>
            <p:cNvPr id="83973" name="Text Box 1029"/>
            <p:cNvSpPr txBox="1">
              <a:spLocks noChangeArrowheads="1"/>
            </p:cNvSpPr>
            <p:nvPr/>
          </p:nvSpPr>
          <p:spPr bwMode="auto">
            <a:xfrm>
              <a:off x="1297" y="2592"/>
              <a:ext cx="1256" cy="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nSpc>
                  <a:spcPct val="93000"/>
                </a:lnSpc>
                <a:buClr>
                  <a:srgbClr val="000000"/>
                </a:buClr>
                <a:buSzPct val="100000"/>
                <a:buFont typeface="Times New Roman" charset="0"/>
                <a:buNone/>
                <a:defRPr/>
              </a:pPr>
              <a:r>
                <a:rPr lang="en-GB" smtClean="0">
                  <a:solidFill>
                    <a:srgbClr val="000000"/>
                  </a:solidFill>
                  <a:latin typeface="Arial" charset="0"/>
                  <a:cs typeface="MS Gothic" charset="0"/>
                </a:rPr>
                <a:t>GUI,</a:t>
              </a:r>
            </a:p>
            <a:p>
              <a:pPr>
                <a:lnSpc>
                  <a:spcPct val="93000"/>
                </a:lnSpc>
                <a:buClr>
                  <a:srgbClr val="000000"/>
                </a:buClr>
                <a:buSzPct val="100000"/>
                <a:buFont typeface="Times New Roman" charset="0"/>
                <a:buNone/>
                <a:defRPr/>
              </a:pPr>
              <a:r>
                <a:rPr lang="en-GB" smtClean="0">
                  <a:solidFill>
                    <a:srgbClr val="000000"/>
                  </a:solidFill>
                  <a:latin typeface="Arial" charset="0"/>
                  <a:cs typeface="MS Gothic" charset="0"/>
                </a:rPr>
                <a:t>Spreadsheet,</a:t>
              </a:r>
            </a:p>
            <a:p>
              <a:pPr>
                <a:lnSpc>
                  <a:spcPct val="93000"/>
                </a:lnSpc>
                <a:buClr>
                  <a:srgbClr val="000000"/>
                </a:buClr>
                <a:buSzPct val="100000"/>
                <a:buFont typeface="Times New Roman" charset="0"/>
                <a:buNone/>
                <a:defRPr/>
              </a:pPr>
              <a:r>
                <a:rPr lang="en-GB" smtClean="0">
                  <a:solidFill>
                    <a:srgbClr val="000000"/>
                  </a:solidFill>
                  <a:latin typeface="Arial" charset="0"/>
                  <a:cs typeface="MS Gothic" charset="0"/>
                </a:rPr>
                <a:t>Etc.</a:t>
              </a:r>
            </a:p>
          </p:txBody>
        </p:sp>
      </p:grpSp>
      <p:sp>
        <p:nvSpPr>
          <p:cNvPr id="83975" name="Line 1031"/>
          <p:cNvSpPr>
            <a:spLocks noChangeShapeType="1"/>
          </p:cNvSpPr>
          <p:nvPr/>
        </p:nvSpPr>
        <p:spPr bwMode="auto">
          <a:xfrm>
            <a:off x="1600200" y="3352800"/>
            <a:ext cx="533400" cy="1588"/>
          </a:xfrm>
          <a:prstGeom prst="line">
            <a:avLst/>
          </a:prstGeom>
          <a:noFill/>
          <a:ln w="5724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83976" name="Rectangle 1032"/>
          <p:cNvSpPr>
            <a:spLocks noChangeArrowheads="1"/>
          </p:cNvSpPr>
          <p:nvPr/>
        </p:nvSpPr>
        <p:spPr bwMode="auto">
          <a:xfrm>
            <a:off x="5791200" y="2286000"/>
            <a:ext cx="2057400" cy="838200"/>
          </a:xfrm>
          <a:prstGeom prst="rect">
            <a:avLst/>
          </a:prstGeom>
          <a:solidFill>
            <a:srgbClr val="FFCC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solidFill>
                  <a:srgbClr val="000000"/>
                </a:solidFill>
                <a:latin typeface="Arial" charset="0"/>
                <a:cs typeface="MS Gothic" charset="0"/>
              </a:rPr>
              <a:t>Driver Scripts</a:t>
            </a:r>
          </a:p>
        </p:txBody>
      </p:sp>
      <p:grpSp>
        <p:nvGrpSpPr>
          <p:cNvPr id="83992" name="Group 1048"/>
          <p:cNvGrpSpPr>
            <a:grpSpLocks/>
          </p:cNvGrpSpPr>
          <p:nvPr/>
        </p:nvGrpSpPr>
        <p:grpSpPr bwMode="auto">
          <a:xfrm>
            <a:off x="4800600" y="3124200"/>
            <a:ext cx="1908175" cy="1600200"/>
            <a:chOff x="3024" y="1968"/>
            <a:chExt cx="1202" cy="1008"/>
          </a:xfrm>
        </p:grpSpPr>
        <p:sp>
          <p:nvSpPr>
            <p:cNvPr id="83977" name="Rectangle 1033"/>
            <p:cNvSpPr>
              <a:spLocks noChangeArrowheads="1"/>
            </p:cNvSpPr>
            <p:nvPr/>
          </p:nvSpPr>
          <p:spPr bwMode="auto">
            <a:xfrm>
              <a:off x="3024" y="2400"/>
              <a:ext cx="768" cy="576"/>
            </a:xfrm>
            <a:prstGeom prst="rect">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Functional</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Script</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A</a:t>
              </a:r>
            </a:p>
          </p:txBody>
        </p:sp>
        <p:sp>
          <p:nvSpPr>
            <p:cNvPr id="83980" name="Line 1036"/>
            <p:cNvSpPr>
              <a:spLocks noChangeShapeType="1"/>
            </p:cNvSpPr>
            <p:nvPr/>
          </p:nvSpPr>
          <p:spPr bwMode="auto">
            <a:xfrm flipH="1">
              <a:off x="3406" y="1968"/>
              <a:ext cx="820" cy="432"/>
            </a:xfrm>
            <a:prstGeom prst="line">
              <a:avLst/>
            </a:prstGeom>
            <a:noFill/>
            <a:ln w="381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nvGrpSpPr>
          <p:cNvPr id="83993" name="Group 1049"/>
          <p:cNvGrpSpPr>
            <a:grpSpLocks/>
          </p:cNvGrpSpPr>
          <p:nvPr/>
        </p:nvGrpSpPr>
        <p:grpSpPr bwMode="auto">
          <a:xfrm>
            <a:off x="6172200" y="3121025"/>
            <a:ext cx="1295400" cy="1603375"/>
            <a:chOff x="3888" y="1966"/>
            <a:chExt cx="816" cy="1010"/>
          </a:xfrm>
        </p:grpSpPr>
        <p:sp>
          <p:nvSpPr>
            <p:cNvPr id="83978" name="Rectangle 1034"/>
            <p:cNvSpPr>
              <a:spLocks noChangeArrowheads="1"/>
            </p:cNvSpPr>
            <p:nvPr/>
          </p:nvSpPr>
          <p:spPr bwMode="auto">
            <a:xfrm>
              <a:off x="3888" y="2400"/>
              <a:ext cx="816" cy="576"/>
            </a:xfrm>
            <a:prstGeom prst="rect">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Functional</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Script</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B</a:t>
              </a:r>
            </a:p>
          </p:txBody>
        </p:sp>
        <p:sp>
          <p:nvSpPr>
            <p:cNvPr id="83981" name="Line 1037"/>
            <p:cNvSpPr>
              <a:spLocks noChangeShapeType="1"/>
            </p:cNvSpPr>
            <p:nvPr/>
          </p:nvSpPr>
          <p:spPr bwMode="auto">
            <a:xfrm flipV="1">
              <a:off x="4320" y="1966"/>
              <a:ext cx="1" cy="436"/>
            </a:xfrm>
            <a:prstGeom prst="line">
              <a:avLst/>
            </a:prstGeom>
            <a:noFill/>
            <a:ln w="381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nvGrpSpPr>
          <p:cNvPr id="83994" name="Group 1050"/>
          <p:cNvGrpSpPr>
            <a:grpSpLocks/>
          </p:cNvGrpSpPr>
          <p:nvPr/>
        </p:nvGrpSpPr>
        <p:grpSpPr bwMode="auto">
          <a:xfrm>
            <a:off x="7086600" y="3124200"/>
            <a:ext cx="1828800" cy="1600200"/>
            <a:chOff x="4464" y="1968"/>
            <a:chExt cx="1152" cy="1008"/>
          </a:xfrm>
        </p:grpSpPr>
        <p:sp>
          <p:nvSpPr>
            <p:cNvPr id="83979" name="Rectangle 1035"/>
            <p:cNvSpPr>
              <a:spLocks noChangeArrowheads="1"/>
            </p:cNvSpPr>
            <p:nvPr/>
          </p:nvSpPr>
          <p:spPr bwMode="auto">
            <a:xfrm>
              <a:off x="4800" y="2400"/>
              <a:ext cx="816" cy="576"/>
            </a:xfrm>
            <a:prstGeom prst="rect">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Functional</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Script</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n</a:t>
              </a:r>
            </a:p>
          </p:txBody>
        </p:sp>
        <p:sp>
          <p:nvSpPr>
            <p:cNvPr id="83982" name="Line 1038"/>
            <p:cNvSpPr>
              <a:spLocks noChangeShapeType="1"/>
            </p:cNvSpPr>
            <p:nvPr/>
          </p:nvSpPr>
          <p:spPr bwMode="auto">
            <a:xfrm>
              <a:off x="4464" y="1968"/>
              <a:ext cx="816" cy="432"/>
            </a:xfrm>
            <a:prstGeom prst="line">
              <a:avLst/>
            </a:prstGeom>
            <a:noFill/>
            <a:ln w="381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nvGrpSpPr>
          <p:cNvPr id="83995" name="Group 1051"/>
          <p:cNvGrpSpPr>
            <a:grpSpLocks/>
          </p:cNvGrpSpPr>
          <p:nvPr/>
        </p:nvGrpSpPr>
        <p:grpSpPr bwMode="auto">
          <a:xfrm>
            <a:off x="3962400" y="4724400"/>
            <a:ext cx="1374775" cy="1066800"/>
            <a:chOff x="2496" y="2976"/>
            <a:chExt cx="866" cy="672"/>
          </a:xfrm>
        </p:grpSpPr>
        <p:sp>
          <p:nvSpPr>
            <p:cNvPr id="83983" name="Rectangle 1039"/>
            <p:cNvSpPr>
              <a:spLocks noChangeArrowheads="1"/>
            </p:cNvSpPr>
            <p:nvPr/>
          </p:nvSpPr>
          <p:spPr bwMode="auto">
            <a:xfrm>
              <a:off x="2496" y="3312"/>
              <a:ext cx="864" cy="336"/>
            </a:xfrm>
            <a:prstGeom prst="rect">
              <a:avLst/>
            </a:prstGeom>
            <a:solidFill>
              <a:srgbClr val="CCFF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a:solidFill>
                    <a:srgbClr val="000000"/>
                  </a:solidFill>
                  <a:latin typeface="Arial" charset="0"/>
                  <a:cs typeface="MS Gothic" charset="0"/>
                </a:rPr>
                <a:t>Sub-Function</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a:solidFill>
                    <a:srgbClr val="000000"/>
                  </a:solidFill>
                  <a:latin typeface="Arial" charset="0"/>
                  <a:cs typeface="MS Gothic" charset="0"/>
                </a:rPr>
                <a:t>Script A1</a:t>
              </a:r>
            </a:p>
          </p:txBody>
        </p:sp>
        <p:sp>
          <p:nvSpPr>
            <p:cNvPr id="83985" name="Line 1041"/>
            <p:cNvSpPr>
              <a:spLocks noChangeShapeType="1"/>
            </p:cNvSpPr>
            <p:nvPr/>
          </p:nvSpPr>
          <p:spPr bwMode="auto">
            <a:xfrm flipH="1">
              <a:off x="2974" y="2976"/>
              <a:ext cx="388" cy="336"/>
            </a:xfrm>
            <a:prstGeom prst="line">
              <a:avLst/>
            </a:prstGeom>
            <a:noFill/>
            <a:ln w="381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nvGrpSpPr>
          <p:cNvPr id="83996" name="Group 1052"/>
          <p:cNvGrpSpPr>
            <a:grpSpLocks/>
          </p:cNvGrpSpPr>
          <p:nvPr/>
        </p:nvGrpSpPr>
        <p:grpSpPr bwMode="auto">
          <a:xfrm>
            <a:off x="5486400" y="4724400"/>
            <a:ext cx="1371600" cy="1066800"/>
            <a:chOff x="3456" y="2976"/>
            <a:chExt cx="864" cy="672"/>
          </a:xfrm>
        </p:grpSpPr>
        <p:sp>
          <p:nvSpPr>
            <p:cNvPr id="83984" name="Rectangle 1040"/>
            <p:cNvSpPr>
              <a:spLocks noChangeArrowheads="1"/>
            </p:cNvSpPr>
            <p:nvPr/>
          </p:nvSpPr>
          <p:spPr bwMode="auto">
            <a:xfrm>
              <a:off x="3456" y="3312"/>
              <a:ext cx="864" cy="336"/>
            </a:xfrm>
            <a:prstGeom prst="rect">
              <a:avLst/>
            </a:prstGeom>
            <a:solidFill>
              <a:srgbClr val="CCFF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a:solidFill>
                    <a:srgbClr val="000000"/>
                  </a:solidFill>
                  <a:latin typeface="Arial" charset="0"/>
                  <a:cs typeface="MS Gothic" charset="0"/>
                </a:rPr>
                <a:t>Sub-Function</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a:solidFill>
                    <a:srgbClr val="000000"/>
                  </a:solidFill>
                  <a:latin typeface="Arial" charset="0"/>
                  <a:cs typeface="MS Gothic" charset="0"/>
                </a:rPr>
                <a:t>Script A2</a:t>
              </a:r>
            </a:p>
          </p:txBody>
        </p:sp>
        <p:sp>
          <p:nvSpPr>
            <p:cNvPr id="83986" name="Line 1042"/>
            <p:cNvSpPr>
              <a:spLocks noChangeShapeType="1"/>
            </p:cNvSpPr>
            <p:nvPr/>
          </p:nvSpPr>
          <p:spPr bwMode="auto">
            <a:xfrm>
              <a:off x="3456" y="2976"/>
              <a:ext cx="288" cy="336"/>
            </a:xfrm>
            <a:prstGeom prst="line">
              <a:avLst/>
            </a:prstGeom>
            <a:noFill/>
            <a:ln w="381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sp>
        <p:nvSpPr>
          <p:cNvPr id="83987" name="Text Box 1043"/>
          <p:cNvSpPr txBox="1">
            <a:spLocks noChangeArrowheads="1"/>
          </p:cNvSpPr>
          <p:nvPr/>
        </p:nvSpPr>
        <p:spPr bwMode="auto">
          <a:xfrm>
            <a:off x="4343400" y="1905000"/>
            <a:ext cx="1036638" cy="1227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nSpc>
                <a:spcPct val="93000"/>
              </a:lnSpc>
              <a:buClr>
                <a:srgbClr val="000000"/>
              </a:buClr>
              <a:buSzPct val="100000"/>
              <a:buFont typeface="Times New Roman" charset="0"/>
              <a:buNone/>
              <a:defRPr/>
            </a:pPr>
            <a:r>
              <a:rPr lang="en-GB" sz="1600" smtClean="0">
                <a:solidFill>
                  <a:srgbClr val="000000"/>
                </a:solidFill>
                <a:latin typeface="Arial" charset="0"/>
                <a:cs typeface="MS Gothic" charset="0"/>
              </a:rPr>
              <a:t>Test</a:t>
            </a:r>
          </a:p>
          <a:p>
            <a:pPr>
              <a:lnSpc>
                <a:spcPct val="93000"/>
              </a:lnSpc>
              <a:buClr>
                <a:srgbClr val="000000"/>
              </a:buClr>
              <a:buSzPct val="100000"/>
              <a:buFont typeface="Times New Roman" charset="0"/>
              <a:buNone/>
              <a:defRPr/>
            </a:pPr>
            <a:r>
              <a:rPr lang="en-GB" sz="1600" smtClean="0">
                <a:solidFill>
                  <a:srgbClr val="000000"/>
                </a:solidFill>
                <a:latin typeface="Arial" charset="0"/>
                <a:cs typeface="MS Gothic" charset="0"/>
              </a:rPr>
              <a:t>Condition</a:t>
            </a:r>
          </a:p>
          <a:p>
            <a:pPr>
              <a:lnSpc>
                <a:spcPct val="93000"/>
              </a:lnSpc>
              <a:buClr>
                <a:srgbClr val="000000"/>
              </a:buClr>
              <a:buSzPct val="100000"/>
              <a:buFont typeface="Times New Roman" charset="0"/>
              <a:buNone/>
              <a:defRPr/>
            </a:pPr>
            <a:r>
              <a:rPr lang="en-GB" sz="1600" smtClean="0">
                <a:solidFill>
                  <a:srgbClr val="000000"/>
                </a:solidFill>
                <a:latin typeface="Arial" charset="0"/>
                <a:cs typeface="MS Gothic" charset="0"/>
              </a:rPr>
              <a:t>Values &amp;</a:t>
            </a:r>
          </a:p>
          <a:p>
            <a:pPr>
              <a:lnSpc>
                <a:spcPct val="93000"/>
              </a:lnSpc>
              <a:buClr>
                <a:srgbClr val="000000"/>
              </a:buClr>
              <a:buSzPct val="100000"/>
              <a:buFont typeface="Times New Roman" charset="0"/>
              <a:buNone/>
              <a:defRPr/>
            </a:pPr>
            <a:r>
              <a:rPr lang="en-GB" sz="1600" smtClean="0">
                <a:solidFill>
                  <a:srgbClr val="000000"/>
                </a:solidFill>
                <a:latin typeface="Arial" charset="0"/>
                <a:cs typeface="MS Gothic" charset="0"/>
              </a:rPr>
              <a:t>Actions</a:t>
            </a:r>
          </a:p>
          <a:p>
            <a:pPr>
              <a:lnSpc>
                <a:spcPct val="93000"/>
              </a:lnSpc>
              <a:buClr>
                <a:srgbClr val="000000"/>
              </a:buClr>
              <a:buSzPct val="100000"/>
              <a:buFont typeface="Times New Roman" charset="0"/>
              <a:buNone/>
              <a:defRPr/>
            </a:pPr>
            <a:endParaRPr lang="en-GB" sz="1600" smtClean="0">
              <a:solidFill>
                <a:srgbClr val="000000"/>
              </a:solidFill>
              <a:latin typeface="Arial" charset="0"/>
              <a:cs typeface="MS Gothic" charset="0"/>
            </a:endParaRPr>
          </a:p>
        </p:txBody>
      </p:sp>
      <p:sp>
        <p:nvSpPr>
          <p:cNvPr id="83988" name="Line 1044"/>
          <p:cNvSpPr>
            <a:spLocks noChangeShapeType="1"/>
          </p:cNvSpPr>
          <p:nvPr/>
        </p:nvSpPr>
        <p:spPr bwMode="auto">
          <a:xfrm flipV="1">
            <a:off x="4343400" y="2740025"/>
            <a:ext cx="1447800" cy="692150"/>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nvGrpSpPr>
          <p:cNvPr id="83998" name="Group 1054"/>
          <p:cNvGrpSpPr>
            <a:grpSpLocks/>
          </p:cNvGrpSpPr>
          <p:nvPr/>
        </p:nvGrpSpPr>
        <p:grpSpPr bwMode="auto">
          <a:xfrm>
            <a:off x="50800" y="2895600"/>
            <a:ext cx="1592263" cy="2071688"/>
            <a:chOff x="32" y="1824"/>
            <a:chExt cx="1003" cy="1305"/>
          </a:xfrm>
        </p:grpSpPr>
        <p:pic>
          <p:nvPicPr>
            <p:cNvPr id="83974" name="Picture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824"/>
              <a:ext cx="800" cy="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3989" name="Text Box 1045"/>
            <p:cNvSpPr txBox="1">
              <a:spLocks noChangeArrowheads="1"/>
            </p:cNvSpPr>
            <p:nvPr/>
          </p:nvSpPr>
          <p:spPr bwMode="auto">
            <a:xfrm>
              <a:off x="32" y="2611"/>
              <a:ext cx="100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cs typeface="+mn-cs"/>
                </a:rPr>
                <a:t>Functional</a:t>
              </a:r>
            </a:p>
            <a:p>
              <a:pPr>
                <a:defRPr/>
              </a:pPr>
              <a:r>
                <a:rPr lang="en-US">
                  <a:latin typeface="Arial" charset="0"/>
                  <a:cs typeface="+mn-cs"/>
                </a:rPr>
                <a:t>Tester</a:t>
              </a:r>
            </a:p>
          </p:txBody>
        </p:sp>
      </p:grpSp>
      <p:sp>
        <p:nvSpPr>
          <p:cNvPr id="83990" name="Text Box 1046"/>
          <p:cNvSpPr txBox="1">
            <a:spLocks noChangeArrowheads="1"/>
          </p:cNvSpPr>
          <p:nvPr/>
        </p:nvSpPr>
        <p:spPr bwMode="auto">
          <a:xfrm>
            <a:off x="965200" y="6088063"/>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cs typeface="+mn-cs"/>
              </a:rPr>
              <a:t>Testers</a:t>
            </a:r>
          </a:p>
        </p:txBody>
      </p:sp>
      <p:sp>
        <p:nvSpPr>
          <p:cNvPr id="83991" name="Text Box 1047"/>
          <p:cNvSpPr txBox="1">
            <a:spLocks noChangeArrowheads="1"/>
          </p:cNvSpPr>
          <p:nvPr/>
        </p:nvSpPr>
        <p:spPr bwMode="auto">
          <a:xfrm>
            <a:off x="4537075" y="6116638"/>
            <a:ext cx="174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cs typeface="+mn-cs"/>
              </a:rPr>
              <a:t>Automators</a:t>
            </a:r>
          </a:p>
        </p:txBody>
      </p:sp>
    </p:spTree>
    <p:custDataLst>
      <p:tags r:id="rId1"/>
    </p:custDataLst>
    <p:extLst>
      <p:ext uri="{BB962C8B-B14F-4D97-AF65-F5344CB8AC3E}">
        <p14:creationId xmlns:p14="http://schemas.microsoft.com/office/powerpoint/2010/main" val="109742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3976"/>
                                        </p:tgtEl>
                                        <p:attrNameLst>
                                          <p:attrName>style.visibility</p:attrName>
                                        </p:attrNameLst>
                                      </p:cBhvr>
                                      <p:to>
                                        <p:strVal val="visible"/>
                                      </p:to>
                                    </p:set>
                                    <p:anim calcmode="lin" valueType="num">
                                      <p:cBhvr>
                                        <p:cTn id="7" dur="500" fill="hold"/>
                                        <p:tgtEl>
                                          <p:spTgt spid="83976"/>
                                        </p:tgtEl>
                                        <p:attrNameLst>
                                          <p:attrName>ppt_w</p:attrName>
                                        </p:attrNameLst>
                                      </p:cBhvr>
                                      <p:tavLst>
                                        <p:tav tm="0">
                                          <p:val>
                                            <p:fltVal val="0"/>
                                          </p:val>
                                        </p:tav>
                                        <p:tav tm="100000">
                                          <p:val>
                                            <p:strVal val="#ppt_w"/>
                                          </p:val>
                                        </p:tav>
                                      </p:tavLst>
                                    </p:anim>
                                    <p:anim calcmode="lin" valueType="num">
                                      <p:cBhvr>
                                        <p:cTn id="8" dur="500" fill="hold"/>
                                        <p:tgtEl>
                                          <p:spTgt spid="8397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83992"/>
                                        </p:tgtEl>
                                        <p:attrNameLst>
                                          <p:attrName>style.visibility</p:attrName>
                                        </p:attrNameLst>
                                      </p:cBhvr>
                                      <p:to>
                                        <p:strVal val="visible"/>
                                      </p:to>
                                    </p:set>
                                    <p:animEffect transition="in" filter="wipe(up)">
                                      <p:cBhvr>
                                        <p:cTn id="13" dur="500"/>
                                        <p:tgtEl>
                                          <p:spTgt spid="8399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83993"/>
                                        </p:tgtEl>
                                        <p:attrNameLst>
                                          <p:attrName>style.visibility</p:attrName>
                                        </p:attrNameLst>
                                      </p:cBhvr>
                                      <p:to>
                                        <p:strVal val="visible"/>
                                      </p:to>
                                    </p:set>
                                    <p:animEffect transition="in" filter="wipe(up)">
                                      <p:cBhvr>
                                        <p:cTn id="18" dur="500"/>
                                        <p:tgtEl>
                                          <p:spTgt spid="8399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83994"/>
                                        </p:tgtEl>
                                        <p:attrNameLst>
                                          <p:attrName>style.visibility</p:attrName>
                                        </p:attrNameLst>
                                      </p:cBhvr>
                                      <p:to>
                                        <p:strVal val="visible"/>
                                      </p:to>
                                    </p:set>
                                    <p:animEffect transition="in" filter="wipe(up)">
                                      <p:cBhvr>
                                        <p:cTn id="23" dur="500"/>
                                        <p:tgtEl>
                                          <p:spTgt spid="8399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83995"/>
                                        </p:tgtEl>
                                        <p:attrNameLst>
                                          <p:attrName>style.visibility</p:attrName>
                                        </p:attrNameLst>
                                      </p:cBhvr>
                                      <p:to>
                                        <p:strVal val="visible"/>
                                      </p:to>
                                    </p:set>
                                    <p:animEffect transition="in" filter="wipe(up)">
                                      <p:cBhvr>
                                        <p:cTn id="28" dur="500"/>
                                        <p:tgtEl>
                                          <p:spTgt spid="839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83996"/>
                                        </p:tgtEl>
                                        <p:attrNameLst>
                                          <p:attrName>style.visibility</p:attrName>
                                        </p:attrNameLst>
                                      </p:cBhvr>
                                      <p:to>
                                        <p:strVal val="visible"/>
                                      </p:to>
                                    </p:set>
                                    <p:animEffect transition="in" filter="wipe(up)">
                                      <p:cBhvr>
                                        <p:cTn id="33" dur="500"/>
                                        <p:tgtEl>
                                          <p:spTgt spid="8399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83991"/>
                                        </p:tgtEl>
                                        <p:attrNameLst>
                                          <p:attrName>style.visibility</p:attrName>
                                        </p:attrNameLst>
                                      </p:cBhvr>
                                      <p:to>
                                        <p:strVal val="visible"/>
                                      </p:to>
                                    </p:set>
                                    <p:anim calcmode="lin" valueType="num">
                                      <p:cBhvr>
                                        <p:cTn id="38" dur="500" fill="hold"/>
                                        <p:tgtEl>
                                          <p:spTgt spid="83991"/>
                                        </p:tgtEl>
                                        <p:attrNameLst>
                                          <p:attrName>ppt_w</p:attrName>
                                        </p:attrNameLst>
                                      </p:cBhvr>
                                      <p:tavLst>
                                        <p:tav tm="0">
                                          <p:val>
                                            <p:fltVal val="0"/>
                                          </p:val>
                                        </p:tav>
                                        <p:tav tm="100000">
                                          <p:val>
                                            <p:strVal val="#ppt_w"/>
                                          </p:val>
                                        </p:tav>
                                      </p:tavLst>
                                    </p:anim>
                                    <p:anim calcmode="lin" valueType="num">
                                      <p:cBhvr>
                                        <p:cTn id="39" dur="500" fill="hold"/>
                                        <p:tgtEl>
                                          <p:spTgt spid="83991"/>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nodeType="clickEffect">
                                  <p:stCondLst>
                                    <p:cond delay="0"/>
                                  </p:stCondLst>
                                  <p:childTnLst>
                                    <p:set>
                                      <p:cBhvr>
                                        <p:cTn id="43" dur="1" fill="hold">
                                          <p:stCondLst>
                                            <p:cond delay="0"/>
                                          </p:stCondLst>
                                        </p:cTn>
                                        <p:tgtEl>
                                          <p:spTgt spid="83997"/>
                                        </p:tgtEl>
                                        <p:attrNameLst>
                                          <p:attrName>style.visibility</p:attrName>
                                        </p:attrNameLst>
                                      </p:cBhvr>
                                      <p:to>
                                        <p:strVal val="visible"/>
                                      </p:to>
                                    </p:set>
                                    <p:anim calcmode="lin" valueType="num">
                                      <p:cBhvr>
                                        <p:cTn id="44" dur="500" fill="hold"/>
                                        <p:tgtEl>
                                          <p:spTgt spid="83997"/>
                                        </p:tgtEl>
                                        <p:attrNameLst>
                                          <p:attrName>ppt_w</p:attrName>
                                        </p:attrNameLst>
                                      </p:cBhvr>
                                      <p:tavLst>
                                        <p:tav tm="0">
                                          <p:val>
                                            <p:fltVal val="0"/>
                                          </p:val>
                                        </p:tav>
                                        <p:tav tm="100000">
                                          <p:val>
                                            <p:strVal val="#ppt_w"/>
                                          </p:val>
                                        </p:tav>
                                      </p:tavLst>
                                    </p:anim>
                                    <p:anim calcmode="lin" valueType="num">
                                      <p:cBhvr>
                                        <p:cTn id="45" dur="500" fill="hold"/>
                                        <p:tgtEl>
                                          <p:spTgt spid="83997"/>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83988"/>
                                        </p:tgtEl>
                                        <p:attrNameLst>
                                          <p:attrName>style.visibility</p:attrName>
                                        </p:attrNameLst>
                                      </p:cBhvr>
                                      <p:to>
                                        <p:strVal val="visible"/>
                                      </p:to>
                                    </p:set>
                                    <p:animEffect transition="in" filter="wipe(left)">
                                      <p:cBhvr>
                                        <p:cTn id="50" dur="500"/>
                                        <p:tgtEl>
                                          <p:spTgt spid="8398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83987"/>
                                        </p:tgtEl>
                                        <p:attrNameLst>
                                          <p:attrName>style.visibility</p:attrName>
                                        </p:attrNameLst>
                                      </p:cBhvr>
                                      <p:to>
                                        <p:strVal val="visible"/>
                                      </p:to>
                                    </p:set>
                                    <p:anim calcmode="lin" valueType="num">
                                      <p:cBhvr>
                                        <p:cTn id="55" dur="500" fill="hold"/>
                                        <p:tgtEl>
                                          <p:spTgt spid="83987"/>
                                        </p:tgtEl>
                                        <p:attrNameLst>
                                          <p:attrName>ppt_w</p:attrName>
                                        </p:attrNameLst>
                                      </p:cBhvr>
                                      <p:tavLst>
                                        <p:tav tm="0">
                                          <p:val>
                                            <p:fltVal val="0"/>
                                          </p:val>
                                        </p:tav>
                                        <p:tav tm="100000">
                                          <p:val>
                                            <p:strVal val="#ppt_w"/>
                                          </p:val>
                                        </p:tav>
                                      </p:tavLst>
                                    </p:anim>
                                    <p:anim calcmode="lin" valueType="num">
                                      <p:cBhvr>
                                        <p:cTn id="56" dur="500" fill="hold"/>
                                        <p:tgtEl>
                                          <p:spTgt spid="83987"/>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83998"/>
                                        </p:tgtEl>
                                        <p:attrNameLst>
                                          <p:attrName>style.visibility</p:attrName>
                                        </p:attrNameLst>
                                      </p:cBhvr>
                                      <p:to>
                                        <p:strVal val="visible"/>
                                      </p:to>
                                    </p:set>
                                    <p:anim calcmode="lin" valueType="num">
                                      <p:cBhvr>
                                        <p:cTn id="61" dur="500" fill="hold"/>
                                        <p:tgtEl>
                                          <p:spTgt spid="83998"/>
                                        </p:tgtEl>
                                        <p:attrNameLst>
                                          <p:attrName>ppt_w</p:attrName>
                                        </p:attrNameLst>
                                      </p:cBhvr>
                                      <p:tavLst>
                                        <p:tav tm="0">
                                          <p:val>
                                            <p:fltVal val="0"/>
                                          </p:val>
                                        </p:tav>
                                        <p:tav tm="100000">
                                          <p:val>
                                            <p:strVal val="#ppt_w"/>
                                          </p:val>
                                        </p:tav>
                                      </p:tavLst>
                                    </p:anim>
                                    <p:anim calcmode="lin" valueType="num">
                                      <p:cBhvr>
                                        <p:cTn id="62" dur="500" fill="hold"/>
                                        <p:tgtEl>
                                          <p:spTgt spid="83998"/>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83975"/>
                                        </p:tgtEl>
                                        <p:attrNameLst>
                                          <p:attrName>style.visibility</p:attrName>
                                        </p:attrNameLst>
                                      </p:cBhvr>
                                      <p:to>
                                        <p:strVal val="visible"/>
                                      </p:to>
                                    </p:set>
                                    <p:animEffect transition="in" filter="wipe(left)">
                                      <p:cBhvr>
                                        <p:cTn id="67" dur="500"/>
                                        <p:tgtEl>
                                          <p:spTgt spid="8397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3" presetClass="entr" presetSubtype="16" fill="hold" grpId="0" nodeType="clickEffect">
                                  <p:stCondLst>
                                    <p:cond delay="0"/>
                                  </p:stCondLst>
                                  <p:childTnLst>
                                    <p:set>
                                      <p:cBhvr>
                                        <p:cTn id="71" dur="1" fill="hold">
                                          <p:stCondLst>
                                            <p:cond delay="0"/>
                                          </p:stCondLst>
                                        </p:cTn>
                                        <p:tgtEl>
                                          <p:spTgt spid="83990"/>
                                        </p:tgtEl>
                                        <p:attrNameLst>
                                          <p:attrName>style.visibility</p:attrName>
                                        </p:attrNameLst>
                                      </p:cBhvr>
                                      <p:to>
                                        <p:strVal val="visible"/>
                                      </p:to>
                                    </p:set>
                                    <p:anim calcmode="lin" valueType="num">
                                      <p:cBhvr>
                                        <p:cTn id="72" dur="500" fill="hold"/>
                                        <p:tgtEl>
                                          <p:spTgt spid="83990"/>
                                        </p:tgtEl>
                                        <p:attrNameLst>
                                          <p:attrName>ppt_w</p:attrName>
                                        </p:attrNameLst>
                                      </p:cBhvr>
                                      <p:tavLst>
                                        <p:tav tm="0">
                                          <p:val>
                                            <p:fltVal val="0"/>
                                          </p:val>
                                        </p:tav>
                                        <p:tav tm="100000">
                                          <p:val>
                                            <p:strVal val="#ppt_w"/>
                                          </p:val>
                                        </p:tav>
                                      </p:tavLst>
                                    </p:anim>
                                    <p:anim calcmode="lin" valueType="num">
                                      <p:cBhvr>
                                        <p:cTn id="73" dur="500" fill="hold"/>
                                        <p:tgtEl>
                                          <p:spTgt spid="839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6" grpId="0" animBg="1" autoUpdateAnimBg="0"/>
      <p:bldP spid="83987" grpId="0" autoUpdateAnimBg="0"/>
      <p:bldP spid="83990" grpId="0" autoUpdateAnimBg="0"/>
      <p:bldP spid="83991" grpId="0"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228600"/>
            <a:ext cx="7772400" cy="1143000"/>
          </a:xfrm>
        </p:spPr>
        <p:txBody>
          <a:bodyPr>
            <a:normAutofit fontScale="90000"/>
          </a:bodyPr>
          <a:lstStyle/>
          <a:p>
            <a:pPr eaLnBrk="1" hangingPunct="1">
              <a:defRPr/>
            </a:pPr>
            <a:r>
              <a:rPr lang="en-US" b="1" dirty="0" smtClean="0">
                <a:latin typeface="Arial" charset="0"/>
                <a:cs typeface="+mj-cs"/>
              </a:rPr>
              <a:t>Integration With Other Types of Test Tools</a:t>
            </a:r>
          </a:p>
        </p:txBody>
      </p:sp>
      <p:grpSp>
        <p:nvGrpSpPr>
          <p:cNvPr id="37938" name="Group 50"/>
          <p:cNvGrpSpPr>
            <a:grpSpLocks/>
          </p:cNvGrpSpPr>
          <p:nvPr/>
        </p:nvGrpSpPr>
        <p:grpSpPr bwMode="auto">
          <a:xfrm>
            <a:off x="4686300" y="2663825"/>
            <a:ext cx="1295400" cy="1603375"/>
            <a:chOff x="2970" y="2056"/>
            <a:chExt cx="816" cy="1010"/>
          </a:xfrm>
        </p:grpSpPr>
        <p:sp>
          <p:nvSpPr>
            <p:cNvPr id="37894" name="Rectangle 6"/>
            <p:cNvSpPr>
              <a:spLocks noChangeArrowheads="1"/>
            </p:cNvSpPr>
            <p:nvPr/>
          </p:nvSpPr>
          <p:spPr bwMode="auto">
            <a:xfrm>
              <a:off x="2970" y="2490"/>
              <a:ext cx="816" cy="576"/>
            </a:xfrm>
            <a:prstGeom prst="rect">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Functional</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Script</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B</a:t>
              </a:r>
            </a:p>
          </p:txBody>
        </p:sp>
        <p:sp>
          <p:nvSpPr>
            <p:cNvPr id="37897" name="Line 9"/>
            <p:cNvSpPr>
              <a:spLocks noChangeShapeType="1"/>
            </p:cNvSpPr>
            <p:nvPr/>
          </p:nvSpPr>
          <p:spPr bwMode="auto">
            <a:xfrm flipV="1">
              <a:off x="3402" y="2056"/>
              <a:ext cx="1" cy="436"/>
            </a:xfrm>
            <a:prstGeom prst="line">
              <a:avLst/>
            </a:prstGeom>
            <a:noFill/>
            <a:ln w="381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nvGrpSpPr>
          <p:cNvPr id="37939" name="Group 51"/>
          <p:cNvGrpSpPr>
            <a:grpSpLocks/>
          </p:cNvGrpSpPr>
          <p:nvPr/>
        </p:nvGrpSpPr>
        <p:grpSpPr bwMode="auto">
          <a:xfrm>
            <a:off x="2476500" y="4267200"/>
            <a:ext cx="1374775" cy="1066800"/>
            <a:chOff x="1578" y="3066"/>
            <a:chExt cx="866" cy="672"/>
          </a:xfrm>
        </p:grpSpPr>
        <p:sp>
          <p:nvSpPr>
            <p:cNvPr id="37899" name="Rectangle 11"/>
            <p:cNvSpPr>
              <a:spLocks noChangeArrowheads="1"/>
            </p:cNvSpPr>
            <p:nvPr/>
          </p:nvSpPr>
          <p:spPr bwMode="auto">
            <a:xfrm>
              <a:off x="1578" y="3402"/>
              <a:ext cx="864" cy="336"/>
            </a:xfrm>
            <a:prstGeom prst="rect">
              <a:avLst/>
            </a:prstGeom>
            <a:solidFill>
              <a:srgbClr val="CCFF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a:solidFill>
                    <a:srgbClr val="000000"/>
                  </a:solidFill>
                  <a:latin typeface="Arial" charset="0"/>
                  <a:cs typeface="MS Gothic" charset="0"/>
                </a:rPr>
                <a:t>Sub-Function</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a:solidFill>
                    <a:srgbClr val="000000"/>
                  </a:solidFill>
                  <a:latin typeface="Arial" charset="0"/>
                  <a:cs typeface="MS Gothic" charset="0"/>
                </a:rPr>
                <a:t>Script A1</a:t>
              </a:r>
            </a:p>
          </p:txBody>
        </p:sp>
        <p:sp>
          <p:nvSpPr>
            <p:cNvPr id="37901" name="Line 13"/>
            <p:cNvSpPr>
              <a:spLocks noChangeShapeType="1"/>
            </p:cNvSpPr>
            <p:nvPr/>
          </p:nvSpPr>
          <p:spPr bwMode="auto">
            <a:xfrm flipH="1">
              <a:off x="2056" y="3066"/>
              <a:ext cx="388" cy="336"/>
            </a:xfrm>
            <a:prstGeom prst="line">
              <a:avLst/>
            </a:prstGeom>
            <a:noFill/>
            <a:ln w="381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nvGrpSpPr>
          <p:cNvPr id="37940" name="Group 52"/>
          <p:cNvGrpSpPr>
            <a:grpSpLocks/>
          </p:cNvGrpSpPr>
          <p:nvPr/>
        </p:nvGrpSpPr>
        <p:grpSpPr bwMode="auto">
          <a:xfrm>
            <a:off x="4000500" y="4267200"/>
            <a:ext cx="1371600" cy="1066800"/>
            <a:chOff x="2538" y="3066"/>
            <a:chExt cx="864" cy="672"/>
          </a:xfrm>
        </p:grpSpPr>
        <p:sp>
          <p:nvSpPr>
            <p:cNvPr id="37900" name="Rectangle 12"/>
            <p:cNvSpPr>
              <a:spLocks noChangeArrowheads="1"/>
            </p:cNvSpPr>
            <p:nvPr/>
          </p:nvSpPr>
          <p:spPr bwMode="auto">
            <a:xfrm>
              <a:off x="2538" y="3402"/>
              <a:ext cx="864" cy="336"/>
            </a:xfrm>
            <a:prstGeom prst="rect">
              <a:avLst/>
            </a:prstGeom>
            <a:solidFill>
              <a:srgbClr val="CCFF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a:solidFill>
                    <a:srgbClr val="000000"/>
                  </a:solidFill>
                  <a:latin typeface="Arial" charset="0"/>
                  <a:cs typeface="MS Gothic" charset="0"/>
                </a:rPr>
                <a:t>Sub-Function</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a:solidFill>
                    <a:srgbClr val="000000"/>
                  </a:solidFill>
                  <a:latin typeface="Arial" charset="0"/>
                  <a:cs typeface="MS Gothic" charset="0"/>
                </a:rPr>
                <a:t>Script A2</a:t>
              </a:r>
            </a:p>
          </p:txBody>
        </p:sp>
        <p:sp>
          <p:nvSpPr>
            <p:cNvPr id="37902" name="Line 14"/>
            <p:cNvSpPr>
              <a:spLocks noChangeShapeType="1"/>
            </p:cNvSpPr>
            <p:nvPr/>
          </p:nvSpPr>
          <p:spPr bwMode="auto">
            <a:xfrm>
              <a:off x="2538" y="3066"/>
              <a:ext cx="288" cy="336"/>
            </a:xfrm>
            <a:prstGeom prst="line">
              <a:avLst/>
            </a:prstGeom>
            <a:noFill/>
            <a:ln w="381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nvGrpSpPr>
          <p:cNvPr id="37934" name="Group 46"/>
          <p:cNvGrpSpPr>
            <a:grpSpLocks/>
          </p:cNvGrpSpPr>
          <p:nvPr/>
        </p:nvGrpSpPr>
        <p:grpSpPr bwMode="auto">
          <a:xfrm>
            <a:off x="228600" y="1743075"/>
            <a:ext cx="1771650" cy="2343150"/>
            <a:chOff x="162" y="1476"/>
            <a:chExt cx="1116" cy="1476"/>
          </a:xfrm>
        </p:grpSpPr>
        <p:sp>
          <p:nvSpPr>
            <p:cNvPr id="37891" name="AutoShape 3"/>
            <p:cNvSpPr>
              <a:spLocks noChangeArrowheads="1"/>
            </p:cNvSpPr>
            <p:nvPr/>
          </p:nvSpPr>
          <p:spPr bwMode="auto">
            <a:xfrm>
              <a:off x="252" y="1476"/>
              <a:ext cx="900" cy="648"/>
            </a:xfrm>
            <a:prstGeom prst="flowChartDocumen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000" dirty="0">
                  <a:solidFill>
                    <a:schemeClr val="bg1"/>
                  </a:solidFill>
                  <a:latin typeface="Arial" charset="0"/>
                  <a:cs typeface="+mn-cs"/>
                </a:rPr>
                <a:t>Test</a:t>
              </a:r>
            </a:p>
            <a:p>
              <a:pPr algn="ctr">
                <a:defRPr/>
              </a:pPr>
              <a:r>
                <a:rPr lang="en-US" sz="2000" dirty="0">
                  <a:solidFill>
                    <a:schemeClr val="bg1"/>
                  </a:solidFill>
                  <a:latin typeface="Arial" charset="0"/>
                  <a:cs typeface="+mn-cs"/>
                </a:rPr>
                <a:t>Basis</a:t>
              </a:r>
            </a:p>
          </p:txBody>
        </p:sp>
        <p:sp>
          <p:nvSpPr>
            <p:cNvPr id="37906" name="Rectangle 18"/>
            <p:cNvSpPr>
              <a:spLocks noChangeArrowheads="1"/>
            </p:cNvSpPr>
            <p:nvPr/>
          </p:nvSpPr>
          <p:spPr bwMode="auto">
            <a:xfrm>
              <a:off x="162" y="2376"/>
              <a:ext cx="1116" cy="57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000" dirty="0">
                  <a:solidFill>
                    <a:srgbClr val="FFFFFF"/>
                  </a:solidFill>
                  <a:latin typeface="Arial" charset="0"/>
                  <a:cs typeface="+mn-cs"/>
                </a:rPr>
                <a:t>Test Design</a:t>
              </a:r>
            </a:p>
            <a:p>
              <a:pPr algn="ctr">
                <a:defRPr/>
              </a:pPr>
              <a:r>
                <a:rPr lang="en-US" sz="2000" dirty="0">
                  <a:solidFill>
                    <a:srgbClr val="FFFFFF"/>
                  </a:solidFill>
                  <a:latin typeface="Arial" charset="0"/>
                  <a:cs typeface="+mn-cs"/>
                </a:rPr>
                <a:t>Tool</a:t>
              </a:r>
            </a:p>
          </p:txBody>
        </p:sp>
        <p:sp>
          <p:nvSpPr>
            <p:cNvPr id="37908" name="Line 20"/>
            <p:cNvSpPr>
              <a:spLocks noChangeShapeType="1"/>
            </p:cNvSpPr>
            <p:nvPr/>
          </p:nvSpPr>
          <p:spPr bwMode="auto">
            <a:xfrm>
              <a:off x="702" y="2088"/>
              <a:ext cx="0" cy="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37935" name="Group 47"/>
          <p:cNvGrpSpPr>
            <a:grpSpLocks/>
          </p:cNvGrpSpPr>
          <p:nvPr/>
        </p:nvGrpSpPr>
        <p:grpSpPr bwMode="auto">
          <a:xfrm>
            <a:off x="1971675" y="1685925"/>
            <a:ext cx="1714500" cy="2303463"/>
            <a:chOff x="1260" y="1440"/>
            <a:chExt cx="1080" cy="1451"/>
          </a:xfrm>
        </p:grpSpPr>
        <p:sp>
          <p:nvSpPr>
            <p:cNvPr id="37903" name="Text Box 15"/>
            <p:cNvSpPr txBox="1">
              <a:spLocks noChangeArrowheads="1"/>
            </p:cNvSpPr>
            <p:nvPr/>
          </p:nvSpPr>
          <p:spPr bwMode="auto">
            <a:xfrm>
              <a:off x="1458" y="2118"/>
              <a:ext cx="653" cy="7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nSpc>
                  <a:spcPct val="93000"/>
                </a:lnSpc>
                <a:buClr>
                  <a:srgbClr val="000000"/>
                </a:buClr>
                <a:buSzPct val="100000"/>
                <a:buFont typeface="Times New Roman" charset="0"/>
                <a:buNone/>
                <a:defRPr/>
              </a:pPr>
              <a:r>
                <a:rPr lang="en-GB" sz="1600" smtClean="0">
                  <a:solidFill>
                    <a:srgbClr val="000000"/>
                  </a:solidFill>
                  <a:latin typeface="Arial" charset="0"/>
                  <a:cs typeface="MS Gothic" charset="0"/>
                </a:rPr>
                <a:t>Test</a:t>
              </a:r>
            </a:p>
            <a:p>
              <a:pPr>
                <a:lnSpc>
                  <a:spcPct val="93000"/>
                </a:lnSpc>
                <a:buClr>
                  <a:srgbClr val="000000"/>
                </a:buClr>
                <a:buSzPct val="100000"/>
                <a:buFont typeface="Times New Roman" charset="0"/>
                <a:buNone/>
                <a:defRPr/>
              </a:pPr>
              <a:r>
                <a:rPr lang="en-GB" sz="1600" smtClean="0">
                  <a:solidFill>
                    <a:srgbClr val="000000"/>
                  </a:solidFill>
                  <a:latin typeface="Arial" charset="0"/>
                  <a:cs typeface="MS Gothic" charset="0"/>
                </a:rPr>
                <a:t>Condition</a:t>
              </a:r>
            </a:p>
            <a:p>
              <a:pPr>
                <a:lnSpc>
                  <a:spcPct val="93000"/>
                </a:lnSpc>
                <a:buClr>
                  <a:srgbClr val="000000"/>
                </a:buClr>
                <a:buSzPct val="100000"/>
                <a:buFont typeface="Times New Roman" charset="0"/>
                <a:buNone/>
                <a:defRPr/>
              </a:pPr>
              <a:r>
                <a:rPr lang="en-GB" sz="1600" smtClean="0">
                  <a:solidFill>
                    <a:srgbClr val="000000"/>
                  </a:solidFill>
                  <a:latin typeface="Arial" charset="0"/>
                  <a:cs typeface="MS Gothic" charset="0"/>
                </a:rPr>
                <a:t>Values &amp;</a:t>
              </a:r>
            </a:p>
            <a:p>
              <a:pPr>
                <a:lnSpc>
                  <a:spcPct val="93000"/>
                </a:lnSpc>
                <a:buClr>
                  <a:srgbClr val="000000"/>
                </a:buClr>
                <a:buSzPct val="100000"/>
                <a:buFont typeface="Times New Roman" charset="0"/>
                <a:buNone/>
                <a:defRPr/>
              </a:pPr>
              <a:r>
                <a:rPr lang="en-GB" sz="1600" smtClean="0">
                  <a:solidFill>
                    <a:srgbClr val="000000"/>
                  </a:solidFill>
                  <a:latin typeface="Arial" charset="0"/>
                  <a:cs typeface="MS Gothic" charset="0"/>
                </a:rPr>
                <a:t>Actions</a:t>
              </a:r>
            </a:p>
            <a:p>
              <a:pPr>
                <a:lnSpc>
                  <a:spcPct val="93000"/>
                </a:lnSpc>
                <a:buClr>
                  <a:srgbClr val="000000"/>
                </a:buClr>
                <a:buSzPct val="100000"/>
                <a:buFont typeface="Times New Roman" charset="0"/>
                <a:buNone/>
                <a:defRPr/>
              </a:pPr>
              <a:endParaRPr lang="en-GB" sz="1600" smtClean="0">
                <a:solidFill>
                  <a:srgbClr val="000000"/>
                </a:solidFill>
                <a:latin typeface="Arial" charset="0"/>
                <a:cs typeface="MS Gothic" charset="0"/>
              </a:endParaRPr>
            </a:p>
          </p:txBody>
        </p:sp>
        <p:sp>
          <p:nvSpPr>
            <p:cNvPr id="37910" name="AutoShape 22"/>
            <p:cNvSpPr>
              <a:spLocks noChangeArrowheads="1"/>
            </p:cNvSpPr>
            <p:nvPr/>
          </p:nvSpPr>
          <p:spPr bwMode="auto">
            <a:xfrm>
              <a:off x="1458" y="1440"/>
              <a:ext cx="882" cy="558"/>
            </a:xfrm>
            <a:prstGeom prst="flowChartMagneticDisk">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000" dirty="0">
                  <a:solidFill>
                    <a:srgbClr val="FFFFFF"/>
                  </a:solidFill>
                  <a:latin typeface="Arial" charset="0"/>
                  <a:cs typeface="+mn-cs"/>
                </a:rPr>
                <a:t>Test Cases</a:t>
              </a:r>
            </a:p>
          </p:txBody>
        </p:sp>
        <p:sp>
          <p:nvSpPr>
            <p:cNvPr id="37912" name="Line 24"/>
            <p:cNvSpPr>
              <a:spLocks noChangeShapeType="1"/>
            </p:cNvSpPr>
            <p:nvPr/>
          </p:nvSpPr>
          <p:spPr bwMode="auto">
            <a:xfrm flipV="1">
              <a:off x="1260" y="1944"/>
              <a:ext cx="324" cy="4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37936" name="Group 48"/>
          <p:cNvGrpSpPr>
            <a:grpSpLocks/>
          </p:cNvGrpSpPr>
          <p:nvPr/>
        </p:nvGrpSpPr>
        <p:grpSpPr bwMode="auto">
          <a:xfrm>
            <a:off x="3657600" y="1828800"/>
            <a:ext cx="2705100" cy="838200"/>
            <a:chOff x="2322" y="1530"/>
            <a:chExt cx="1704" cy="528"/>
          </a:xfrm>
        </p:grpSpPr>
        <p:sp>
          <p:nvSpPr>
            <p:cNvPr id="37892" name="Rectangle 4"/>
            <p:cNvSpPr>
              <a:spLocks noChangeArrowheads="1"/>
            </p:cNvSpPr>
            <p:nvPr/>
          </p:nvSpPr>
          <p:spPr bwMode="auto">
            <a:xfrm>
              <a:off x="2730" y="1530"/>
              <a:ext cx="1296" cy="528"/>
            </a:xfrm>
            <a:prstGeom prst="rect">
              <a:avLst/>
            </a:prstGeom>
            <a:solidFill>
              <a:srgbClr val="FFCC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solidFill>
                    <a:srgbClr val="000000"/>
                  </a:solidFill>
                  <a:latin typeface="Arial" charset="0"/>
                  <a:cs typeface="MS Gothic" charset="0"/>
                </a:rPr>
                <a:t>Driver Scripts</a:t>
              </a:r>
            </a:p>
          </p:txBody>
        </p:sp>
        <p:sp>
          <p:nvSpPr>
            <p:cNvPr id="37919" name="Line 31"/>
            <p:cNvSpPr>
              <a:spLocks noChangeShapeType="1"/>
            </p:cNvSpPr>
            <p:nvPr/>
          </p:nvSpPr>
          <p:spPr bwMode="auto">
            <a:xfrm>
              <a:off x="2322" y="1746"/>
              <a:ext cx="41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37941" name="Group 53"/>
          <p:cNvGrpSpPr>
            <a:grpSpLocks/>
          </p:cNvGrpSpPr>
          <p:nvPr/>
        </p:nvGrpSpPr>
        <p:grpSpPr bwMode="auto">
          <a:xfrm>
            <a:off x="6400800" y="1800225"/>
            <a:ext cx="1885950" cy="828675"/>
            <a:chOff x="4050" y="1512"/>
            <a:chExt cx="1188" cy="522"/>
          </a:xfrm>
        </p:grpSpPr>
        <p:sp>
          <p:nvSpPr>
            <p:cNvPr id="37913" name="Rectangle 25"/>
            <p:cNvSpPr>
              <a:spLocks noChangeArrowheads="1"/>
            </p:cNvSpPr>
            <p:nvPr/>
          </p:nvSpPr>
          <p:spPr bwMode="auto">
            <a:xfrm>
              <a:off x="4374" y="1512"/>
              <a:ext cx="864" cy="522"/>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000" dirty="0">
                  <a:solidFill>
                    <a:srgbClr val="FFFFFF"/>
                  </a:solidFill>
                  <a:latin typeface="Arial" charset="0"/>
                  <a:cs typeface="+mn-cs"/>
                </a:rPr>
                <a:t>Test</a:t>
              </a:r>
            </a:p>
            <a:p>
              <a:pPr algn="ctr">
                <a:defRPr/>
              </a:pPr>
              <a:r>
                <a:rPr lang="en-US" sz="2000" dirty="0">
                  <a:solidFill>
                    <a:srgbClr val="FFFFFF"/>
                  </a:solidFill>
                  <a:latin typeface="Arial" charset="0"/>
                  <a:cs typeface="+mn-cs"/>
                </a:rPr>
                <a:t>Tool</a:t>
              </a:r>
            </a:p>
          </p:txBody>
        </p:sp>
        <p:sp>
          <p:nvSpPr>
            <p:cNvPr id="37920" name="Line 32"/>
            <p:cNvSpPr>
              <a:spLocks noChangeShapeType="1"/>
            </p:cNvSpPr>
            <p:nvPr/>
          </p:nvSpPr>
          <p:spPr bwMode="auto">
            <a:xfrm>
              <a:off x="4050" y="1782"/>
              <a:ext cx="324"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37943" name="Group 55"/>
          <p:cNvGrpSpPr>
            <a:grpSpLocks/>
          </p:cNvGrpSpPr>
          <p:nvPr/>
        </p:nvGrpSpPr>
        <p:grpSpPr bwMode="auto">
          <a:xfrm>
            <a:off x="7372350" y="2657475"/>
            <a:ext cx="1457325" cy="3486150"/>
            <a:chOff x="4662" y="2052"/>
            <a:chExt cx="918" cy="2196"/>
          </a:xfrm>
        </p:grpSpPr>
        <p:sp>
          <p:nvSpPr>
            <p:cNvPr id="37915" name="Rectangle 27"/>
            <p:cNvSpPr>
              <a:spLocks noChangeArrowheads="1"/>
            </p:cNvSpPr>
            <p:nvPr/>
          </p:nvSpPr>
          <p:spPr bwMode="auto">
            <a:xfrm>
              <a:off x="4878" y="2466"/>
              <a:ext cx="648" cy="918"/>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000" dirty="0">
                  <a:solidFill>
                    <a:srgbClr val="FFFFFF"/>
                  </a:solidFill>
                  <a:latin typeface="Arial" charset="0"/>
                  <a:cs typeface="+mn-cs"/>
                </a:rPr>
                <a:t>Issue</a:t>
              </a:r>
            </a:p>
            <a:p>
              <a:pPr algn="ctr">
                <a:defRPr/>
              </a:pPr>
              <a:r>
                <a:rPr lang="en-US" sz="2000" dirty="0" err="1">
                  <a:solidFill>
                    <a:srgbClr val="FFFFFF"/>
                  </a:solidFill>
                  <a:latin typeface="Arial" charset="0"/>
                  <a:cs typeface="+mn-cs"/>
                </a:rPr>
                <a:t>Mgt</a:t>
              </a:r>
              <a:endParaRPr lang="en-US" sz="2000" dirty="0">
                <a:solidFill>
                  <a:srgbClr val="FFFFFF"/>
                </a:solidFill>
                <a:latin typeface="Arial" charset="0"/>
                <a:cs typeface="+mn-cs"/>
              </a:endParaRPr>
            </a:p>
            <a:p>
              <a:pPr algn="ctr">
                <a:defRPr/>
              </a:pPr>
              <a:r>
                <a:rPr lang="en-US" sz="2000" dirty="0">
                  <a:solidFill>
                    <a:srgbClr val="FFFFFF"/>
                  </a:solidFill>
                  <a:latin typeface="Arial" charset="0"/>
                  <a:cs typeface="+mn-cs"/>
                </a:rPr>
                <a:t>Tool</a:t>
              </a:r>
            </a:p>
          </p:txBody>
        </p:sp>
        <p:sp>
          <p:nvSpPr>
            <p:cNvPr id="37917" name="AutoShape 29"/>
            <p:cNvSpPr>
              <a:spLocks noChangeArrowheads="1"/>
            </p:cNvSpPr>
            <p:nvPr/>
          </p:nvSpPr>
          <p:spPr bwMode="auto">
            <a:xfrm>
              <a:off x="4662" y="3762"/>
              <a:ext cx="918" cy="486"/>
            </a:xfrm>
            <a:prstGeom prst="flowChartMagneticDisk">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000" dirty="0">
                  <a:solidFill>
                    <a:srgbClr val="FFFFFF"/>
                  </a:solidFill>
                  <a:latin typeface="Arial" charset="0"/>
                  <a:cs typeface="+mn-cs"/>
                </a:rPr>
                <a:t>Issue DB</a:t>
              </a:r>
            </a:p>
          </p:txBody>
        </p:sp>
        <p:sp>
          <p:nvSpPr>
            <p:cNvPr id="37921" name="Line 33"/>
            <p:cNvSpPr>
              <a:spLocks noChangeShapeType="1"/>
            </p:cNvSpPr>
            <p:nvPr/>
          </p:nvSpPr>
          <p:spPr bwMode="auto">
            <a:xfrm>
              <a:off x="5076" y="2052"/>
              <a:ext cx="0" cy="396"/>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923" name="Line 35"/>
            <p:cNvSpPr>
              <a:spLocks noChangeShapeType="1"/>
            </p:cNvSpPr>
            <p:nvPr/>
          </p:nvSpPr>
          <p:spPr bwMode="auto">
            <a:xfrm>
              <a:off x="5112" y="3384"/>
              <a:ext cx="0" cy="342"/>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37942" name="Group 54"/>
          <p:cNvGrpSpPr>
            <a:grpSpLocks/>
          </p:cNvGrpSpPr>
          <p:nvPr/>
        </p:nvGrpSpPr>
        <p:grpSpPr bwMode="auto">
          <a:xfrm>
            <a:off x="5600700" y="2628900"/>
            <a:ext cx="1885950" cy="3429000"/>
            <a:chOff x="3546" y="2034"/>
            <a:chExt cx="1188" cy="2160"/>
          </a:xfrm>
        </p:grpSpPr>
        <p:sp>
          <p:nvSpPr>
            <p:cNvPr id="37924" name="AutoShape 36"/>
            <p:cNvSpPr>
              <a:spLocks noChangeArrowheads="1"/>
            </p:cNvSpPr>
            <p:nvPr/>
          </p:nvSpPr>
          <p:spPr bwMode="auto">
            <a:xfrm>
              <a:off x="3960" y="2466"/>
              <a:ext cx="774" cy="468"/>
            </a:xfrm>
            <a:prstGeom prst="flowChartMagneticDisk">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000" dirty="0">
                  <a:solidFill>
                    <a:srgbClr val="FFFFFF"/>
                  </a:solidFill>
                  <a:latin typeface="Arial" charset="0"/>
                  <a:cs typeface="+mn-cs"/>
                </a:rPr>
                <a:t>Test Data</a:t>
              </a:r>
            </a:p>
          </p:txBody>
        </p:sp>
        <p:sp>
          <p:nvSpPr>
            <p:cNvPr id="37927" name="Rectangle 39"/>
            <p:cNvSpPr>
              <a:spLocks noChangeArrowheads="1"/>
            </p:cNvSpPr>
            <p:nvPr/>
          </p:nvSpPr>
          <p:spPr bwMode="auto">
            <a:xfrm>
              <a:off x="3546" y="3726"/>
              <a:ext cx="846" cy="468"/>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000" dirty="0">
                  <a:solidFill>
                    <a:srgbClr val="FFFFFF"/>
                  </a:solidFill>
                  <a:latin typeface="Arial" charset="0"/>
                  <a:cs typeface="+mn-cs"/>
                </a:rPr>
                <a:t>Test Data</a:t>
              </a:r>
            </a:p>
            <a:p>
              <a:pPr algn="ctr">
                <a:defRPr/>
              </a:pPr>
              <a:r>
                <a:rPr lang="en-US" sz="2000" dirty="0">
                  <a:solidFill>
                    <a:srgbClr val="FFFFFF"/>
                  </a:solidFill>
                  <a:latin typeface="Arial" charset="0"/>
                  <a:cs typeface="+mn-cs"/>
                </a:rPr>
                <a:t>Tool</a:t>
              </a:r>
            </a:p>
          </p:txBody>
        </p:sp>
        <p:sp>
          <p:nvSpPr>
            <p:cNvPr id="37929" name="Line 41"/>
            <p:cNvSpPr>
              <a:spLocks noChangeShapeType="1"/>
            </p:cNvSpPr>
            <p:nvPr/>
          </p:nvSpPr>
          <p:spPr bwMode="auto">
            <a:xfrm flipV="1">
              <a:off x="4158" y="2988"/>
              <a:ext cx="0" cy="702"/>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932" name="Line 44"/>
            <p:cNvSpPr>
              <a:spLocks noChangeShapeType="1"/>
            </p:cNvSpPr>
            <p:nvPr/>
          </p:nvSpPr>
          <p:spPr bwMode="auto">
            <a:xfrm flipH="1" flipV="1">
              <a:off x="3888" y="2034"/>
              <a:ext cx="252" cy="432"/>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37937" name="Group 49"/>
          <p:cNvGrpSpPr>
            <a:grpSpLocks/>
          </p:cNvGrpSpPr>
          <p:nvPr/>
        </p:nvGrpSpPr>
        <p:grpSpPr bwMode="auto">
          <a:xfrm>
            <a:off x="3314700" y="2686050"/>
            <a:ext cx="1219200" cy="1581150"/>
            <a:chOff x="2106" y="2070"/>
            <a:chExt cx="768" cy="996"/>
          </a:xfrm>
        </p:grpSpPr>
        <p:sp>
          <p:nvSpPr>
            <p:cNvPr id="37893" name="Rectangle 5"/>
            <p:cNvSpPr>
              <a:spLocks noChangeArrowheads="1"/>
            </p:cNvSpPr>
            <p:nvPr/>
          </p:nvSpPr>
          <p:spPr bwMode="auto">
            <a:xfrm>
              <a:off x="2106" y="2490"/>
              <a:ext cx="768" cy="576"/>
            </a:xfrm>
            <a:prstGeom prst="rect">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Functional</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Script</a:t>
              </a:r>
            </a:p>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a:solidFill>
                    <a:srgbClr val="000000"/>
                  </a:solidFill>
                  <a:latin typeface="Arial" charset="0"/>
                  <a:cs typeface="MS Gothic" charset="0"/>
                </a:rPr>
                <a:t>A</a:t>
              </a:r>
            </a:p>
          </p:txBody>
        </p:sp>
        <p:sp>
          <p:nvSpPr>
            <p:cNvPr id="37933" name="Line 45"/>
            <p:cNvSpPr>
              <a:spLocks noChangeShapeType="1"/>
            </p:cNvSpPr>
            <p:nvPr/>
          </p:nvSpPr>
          <p:spPr bwMode="auto">
            <a:xfrm flipV="1">
              <a:off x="2772" y="2070"/>
              <a:ext cx="0" cy="396"/>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Tree>
    <p:custDataLst>
      <p:tags r:id="rId1"/>
    </p:custDataLst>
    <p:extLst>
      <p:ext uri="{BB962C8B-B14F-4D97-AF65-F5344CB8AC3E}">
        <p14:creationId xmlns:p14="http://schemas.microsoft.com/office/powerpoint/2010/main" val="59745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7934"/>
                                        </p:tgtEl>
                                        <p:attrNameLst>
                                          <p:attrName>style.visibility</p:attrName>
                                        </p:attrNameLst>
                                      </p:cBhvr>
                                      <p:to>
                                        <p:strVal val="visible"/>
                                      </p:to>
                                    </p:set>
                                    <p:animEffect transition="in" filter="wipe(up)">
                                      <p:cBhvr>
                                        <p:cTn id="7" dur="500"/>
                                        <p:tgtEl>
                                          <p:spTgt spid="379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7935"/>
                                        </p:tgtEl>
                                        <p:attrNameLst>
                                          <p:attrName>style.visibility</p:attrName>
                                        </p:attrNameLst>
                                      </p:cBhvr>
                                      <p:to>
                                        <p:strVal val="visible"/>
                                      </p:to>
                                    </p:set>
                                    <p:animEffect transition="in" filter="wipe(left)">
                                      <p:cBhvr>
                                        <p:cTn id="12" dur="500"/>
                                        <p:tgtEl>
                                          <p:spTgt spid="379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936"/>
                                        </p:tgtEl>
                                        <p:attrNameLst>
                                          <p:attrName>style.visibility</p:attrName>
                                        </p:attrNameLst>
                                      </p:cBhvr>
                                      <p:to>
                                        <p:strVal val="visible"/>
                                      </p:to>
                                    </p:set>
                                    <p:animEffect transition="in" filter="wipe(left)">
                                      <p:cBhvr>
                                        <p:cTn id="17" dur="500"/>
                                        <p:tgtEl>
                                          <p:spTgt spid="379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7937"/>
                                        </p:tgtEl>
                                        <p:attrNameLst>
                                          <p:attrName>style.visibility</p:attrName>
                                        </p:attrNameLst>
                                      </p:cBhvr>
                                      <p:to>
                                        <p:strVal val="visible"/>
                                      </p:to>
                                    </p:set>
                                    <p:animEffect transition="in" filter="wipe(up)">
                                      <p:cBhvr>
                                        <p:cTn id="22" dur="500"/>
                                        <p:tgtEl>
                                          <p:spTgt spid="379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37938"/>
                                        </p:tgtEl>
                                        <p:attrNameLst>
                                          <p:attrName>style.visibility</p:attrName>
                                        </p:attrNameLst>
                                      </p:cBhvr>
                                      <p:to>
                                        <p:strVal val="visible"/>
                                      </p:to>
                                    </p:set>
                                    <p:animEffect transition="in" filter="wipe(up)">
                                      <p:cBhvr>
                                        <p:cTn id="27" dur="500"/>
                                        <p:tgtEl>
                                          <p:spTgt spid="379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37939"/>
                                        </p:tgtEl>
                                        <p:attrNameLst>
                                          <p:attrName>style.visibility</p:attrName>
                                        </p:attrNameLst>
                                      </p:cBhvr>
                                      <p:to>
                                        <p:strVal val="visible"/>
                                      </p:to>
                                    </p:set>
                                    <p:animEffect transition="in" filter="wipe(up)">
                                      <p:cBhvr>
                                        <p:cTn id="32" dur="500"/>
                                        <p:tgtEl>
                                          <p:spTgt spid="3793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37940"/>
                                        </p:tgtEl>
                                        <p:attrNameLst>
                                          <p:attrName>style.visibility</p:attrName>
                                        </p:attrNameLst>
                                      </p:cBhvr>
                                      <p:to>
                                        <p:strVal val="visible"/>
                                      </p:to>
                                    </p:set>
                                    <p:animEffect transition="in" filter="wipe(up)">
                                      <p:cBhvr>
                                        <p:cTn id="37" dur="500"/>
                                        <p:tgtEl>
                                          <p:spTgt spid="3794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37941"/>
                                        </p:tgtEl>
                                        <p:attrNameLst>
                                          <p:attrName>style.visibility</p:attrName>
                                        </p:attrNameLst>
                                      </p:cBhvr>
                                      <p:to>
                                        <p:strVal val="visible"/>
                                      </p:to>
                                    </p:set>
                                    <p:animEffect transition="in" filter="wipe(left)">
                                      <p:cBhvr>
                                        <p:cTn id="42" dur="500"/>
                                        <p:tgtEl>
                                          <p:spTgt spid="3794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37942"/>
                                        </p:tgtEl>
                                        <p:attrNameLst>
                                          <p:attrName>style.visibility</p:attrName>
                                        </p:attrNameLst>
                                      </p:cBhvr>
                                      <p:to>
                                        <p:strVal val="visible"/>
                                      </p:to>
                                    </p:set>
                                    <p:animEffect transition="in" filter="wipe(up)">
                                      <p:cBhvr>
                                        <p:cTn id="47" dur="500"/>
                                        <p:tgtEl>
                                          <p:spTgt spid="3794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37943"/>
                                        </p:tgtEl>
                                        <p:attrNameLst>
                                          <p:attrName>style.visibility</p:attrName>
                                        </p:attrNameLst>
                                      </p:cBhvr>
                                      <p:to>
                                        <p:strVal val="visible"/>
                                      </p:to>
                                    </p:set>
                                    <p:animEffect transition="in" filter="wipe(up)">
                                      <p:cBhvr>
                                        <p:cTn id="52" dur="500"/>
                                        <p:tgtEl>
                                          <p:spTgt spid="37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noChangeArrowheads="1"/>
          </p:cNvSpPr>
          <p:nvPr>
            <p:ph type="title"/>
          </p:nvPr>
        </p:nvSpPr>
        <p:spPr>
          <a:xfrm>
            <a:off x="457200" y="609600"/>
            <a:ext cx="5791200" cy="685800"/>
          </a:xfrm>
        </p:spPr>
        <p:txBody>
          <a:bodyPr/>
          <a:lstStyle/>
          <a:p>
            <a:pPr eaLnBrk="1" fontAlgn="auto" hangingPunct="1">
              <a:spcAft>
                <a:spcPts val="0"/>
              </a:spcAft>
              <a:defRPr/>
            </a:pPr>
            <a:r>
              <a:rPr lang="en-US" b="1" dirty="0">
                <a:latin typeface="Tahoma" charset="0"/>
              </a:rPr>
              <a:t>Summary</a:t>
            </a:r>
          </a:p>
        </p:txBody>
      </p:sp>
      <p:sp>
        <p:nvSpPr>
          <p:cNvPr id="374786" name="Rectangle 3"/>
          <p:cNvSpPr>
            <a:spLocks noGrp="1" noChangeArrowheads="1"/>
          </p:cNvSpPr>
          <p:nvPr>
            <p:ph idx="1"/>
          </p:nvPr>
        </p:nvSpPr>
        <p:spPr>
          <a:xfrm>
            <a:off x="533400" y="1600200"/>
            <a:ext cx="7772400" cy="4114800"/>
          </a:xfrm>
        </p:spPr>
        <p:txBody>
          <a:bodyPr/>
          <a:lstStyle/>
          <a:p>
            <a:pPr eaLnBrk="1" hangingPunct="1"/>
            <a:r>
              <a:rPr lang="en-US">
                <a:latin typeface="Tahoma" charset="0"/>
              </a:rPr>
              <a:t>These tools can all be helpful in different ways.</a:t>
            </a:r>
          </a:p>
          <a:p>
            <a:pPr eaLnBrk="1" hangingPunct="1"/>
            <a:r>
              <a:rPr lang="en-US">
                <a:latin typeface="Tahoma" charset="0"/>
              </a:rPr>
              <a:t>With test tools, you don</a:t>
            </a:r>
            <a:r>
              <a:rPr lang="ja-JP" altLang="en-US">
                <a:latin typeface="Tahoma" charset="0"/>
              </a:rPr>
              <a:t>’</a:t>
            </a:r>
            <a:r>
              <a:rPr lang="en-US" altLang="ja-JP">
                <a:latin typeface="Tahoma" charset="0"/>
              </a:rPr>
              <a:t>t always get what you pay for, so regardless of the price do a decent evaluation.</a:t>
            </a:r>
          </a:p>
          <a:p>
            <a:pPr eaLnBrk="1" hangingPunct="1"/>
            <a:r>
              <a:rPr lang="en-US">
                <a:latin typeface="Tahoma" charset="0"/>
              </a:rPr>
              <a:t>Free and cheap tools allow you to obtain and learn tools on your own.</a:t>
            </a:r>
          </a:p>
          <a:p>
            <a:pPr lvl="1" eaLnBrk="1" hangingPunct="1"/>
            <a:r>
              <a:rPr lang="en-US">
                <a:latin typeface="Tahoma" charset="0"/>
              </a:rPr>
              <a:t>This helps in building your personal tool kit.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Resources</a:t>
            </a:r>
          </a:p>
        </p:txBody>
      </p:sp>
      <p:sp>
        <p:nvSpPr>
          <p:cNvPr id="376834" name="Rectangle 3"/>
          <p:cNvSpPr>
            <a:spLocks noGrp="1" noChangeArrowheads="1"/>
          </p:cNvSpPr>
          <p:nvPr>
            <p:ph idx="1"/>
          </p:nvPr>
        </p:nvSpPr>
        <p:spPr>
          <a:xfrm>
            <a:off x="533400" y="2057400"/>
            <a:ext cx="8153400" cy="4114800"/>
          </a:xfrm>
        </p:spPr>
        <p:txBody>
          <a:bodyPr/>
          <a:lstStyle/>
          <a:p>
            <a:pPr eaLnBrk="1" hangingPunct="1"/>
            <a:r>
              <a:rPr lang="en-US" dirty="0" err="1">
                <a:latin typeface="Tahoma" charset="0"/>
              </a:rPr>
              <a:t>www.opensourcetesting.org</a:t>
            </a:r>
            <a:endParaRPr lang="en-US" dirty="0">
              <a:latin typeface="Tahoma" charset="0"/>
            </a:endParaRPr>
          </a:p>
          <a:p>
            <a:pPr eaLnBrk="1" hangingPunct="1"/>
            <a:r>
              <a:rPr lang="en-US" dirty="0" err="1">
                <a:latin typeface="Tahoma" charset="0"/>
              </a:rPr>
              <a:t>www.openqa.org</a:t>
            </a:r>
            <a:endParaRPr lang="en-US" dirty="0">
              <a:latin typeface="Tahoma" charset="0"/>
            </a:endParaRPr>
          </a:p>
          <a:p>
            <a:pPr eaLnBrk="1" hangingPunct="1"/>
            <a:r>
              <a:rPr lang="en-US" dirty="0" smtClean="0">
                <a:latin typeface="Tahoma" charset="0"/>
                <a:hlinkClick r:id="rId4"/>
              </a:rPr>
              <a:t>www.testertools.com</a:t>
            </a:r>
            <a:endParaRPr lang="en-US" dirty="0" smtClean="0">
              <a:latin typeface="Tahoma" charset="0"/>
            </a:endParaRPr>
          </a:p>
          <a:p>
            <a:pPr eaLnBrk="1" hangingPunct="1"/>
            <a:r>
              <a:rPr lang="pl-PL" dirty="0">
                <a:latin typeface="Tahoma" charset="0"/>
              </a:rPr>
              <a:t>http://</a:t>
            </a:r>
            <a:r>
              <a:rPr lang="pl-PL" dirty="0" err="1" smtClean="0">
                <a:latin typeface="Tahoma" charset="0"/>
              </a:rPr>
              <a:t>www.webappers.com</a:t>
            </a:r>
            <a:endParaRPr lang="en-US" dirty="0">
              <a:latin typeface="Tahoma" charset="0"/>
            </a:endParaRPr>
          </a:p>
          <a:p>
            <a:pPr eaLnBrk="1" hangingPunct="1"/>
            <a:r>
              <a:rPr lang="en-US" dirty="0">
                <a:latin typeface="Tahoma" charset="0"/>
              </a:rPr>
              <a:t>http://</a:t>
            </a:r>
            <a:r>
              <a:rPr lang="en-US" dirty="0" err="1">
                <a:latin typeface="Tahoma" charset="0"/>
              </a:rPr>
              <a:t>www.toolsjournal.com</a:t>
            </a:r>
            <a:r>
              <a:rPr lang="en-US" dirty="0">
                <a:latin typeface="Tahoma" charset="0"/>
              </a:rPr>
              <a:t>/testing-lists/item/473-top-10-usability-testing-tools-for-your-website</a:t>
            </a:r>
          </a:p>
          <a:p>
            <a:pPr eaLnBrk="1" hangingPunct="1"/>
            <a:r>
              <a:rPr lang="en-US" dirty="0" err="1">
                <a:latin typeface="Tahoma" charset="0"/>
              </a:rPr>
              <a:t>www.riceconsulting.com</a:t>
            </a:r>
            <a:r>
              <a:rPr lang="en-US" dirty="0">
                <a:latin typeface="Tahoma" charset="0"/>
              </a:rPr>
              <a:t>/</a:t>
            </a:r>
            <a:r>
              <a:rPr lang="en-US" dirty="0" err="1">
                <a:latin typeface="Tahoma" charset="0"/>
              </a:rPr>
              <a:t>cheaptools.htm</a:t>
            </a:r>
            <a:endParaRPr lang="en-US" dirty="0">
              <a:latin typeface="Tahoma" charset="0"/>
            </a:endParaRPr>
          </a:p>
          <a:p>
            <a:pPr lvl="1" eaLnBrk="1" hangingPunct="1"/>
            <a:r>
              <a:rPr lang="en-US" dirty="0">
                <a:latin typeface="Tahoma" charset="0"/>
              </a:rPr>
              <a:t>I keep this page updated as I learn of new tools.</a:t>
            </a:r>
          </a:p>
          <a:p>
            <a:pPr lvl="1" eaLnBrk="1" hangingPunct="1"/>
            <a:r>
              <a:rPr lang="en-US" dirty="0">
                <a:latin typeface="Tahoma" charset="0"/>
              </a:rPr>
              <a:t>Let me know if you find a new one! </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title"/>
          </p:nvPr>
        </p:nvSpPr>
        <p:spPr>
          <a:xfrm>
            <a:off x="381000" y="457200"/>
            <a:ext cx="7793038" cy="609600"/>
          </a:xfrm>
        </p:spPr>
        <p:txBody>
          <a:bodyPr>
            <a:normAutofit fontScale="90000"/>
          </a:bodyPr>
          <a:lstStyle/>
          <a:p>
            <a:pPr eaLnBrk="1" fontAlgn="auto" hangingPunct="1">
              <a:spcAft>
                <a:spcPts val="0"/>
              </a:spcAft>
              <a:defRPr/>
            </a:pPr>
            <a:r>
              <a:rPr lang="en-US" b="1" dirty="0">
                <a:latin typeface="Arial" charset="0"/>
              </a:rPr>
              <a:t>Bio - Randall W. Rice</a:t>
            </a:r>
            <a:endParaRPr lang="en-US" b="1" dirty="0">
              <a:latin typeface="Tahoma" charset="0"/>
            </a:endParaRPr>
          </a:p>
        </p:txBody>
      </p:sp>
      <p:sp>
        <p:nvSpPr>
          <p:cNvPr id="349186" name="Rectangle 3"/>
          <p:cNvSpPr>
            <a:spLocks noGrp="1" noChangeArrowheads="1"/>
          </p:cNvSpPr>
          <p:nvPr>
            <p:ph idx="1"/>
          </p:nvPr>
        </p:nvSpPr>
        <p:spPr>
          <a:xfrm>
            <a:off x="228600" y="1524000"/>
            <a:ext cx="5562600" cy="4114800"/>
          </a:xfrm>
        </p:spPr>
        <p:txBody>
          <a:bodyPr rtlCol="0">
            <a:normAutofit fontScale="92500" lnSpcReduction="20000"/>
          </a:bodyPr>
          <a:lstStyle/>
          <a:p>
            <a:pPr eaLnBrk="1" fontAlgn="auto" hangingPunct="1">
              <a:lnSpc>
                <a:spcPct val="90000"/>
              </a:lnSpc>
              <a:buFont typeface="Arial"/>
              <a:buChar char="•"/>
              <a:defRPr/>
            </a:pPr>
            <a:r>
              <a:rPr lang="en-US" dirty="0">
                <a:latin typeface="Tahoma" charset="0"/>
              </a:rPr>
              <a:t>Over </a:t>
            </a:r>
            <a:r>
              <a:rPr lang="en-US" dirty="0" smtClean="0">
                <a:latin typeface="Tahoma" charset="0"/>
              </a:rPr>
              <a:t>35 </a:t>
            </a:r>
            <a:r>
              <a:rPr lang="en-US" dirty="0">
                <a:latin typeface="Tahoma" charset="0"/>
              </a:rPr>
              <a:t>years experience in building and testing information systems in a variety of industries and technical environments</a:t>
            </a:r>
          </a:p>
          <a:p>
            <a:pPr eaLnBrk="1" fontAlgn="auto" hangingPunct="1">
              <a:lnSpc>
                <a:spcPct val="90000"/>
              </a:lnSpc>
              <a:buFont typeface="Arial"/>
              <a:buChar char="•"/>
              <a:defRPr/>
            </a:pPr>
            <a:r>
              <a:rPr lang="en-US" dirty="0">
                <a:latin typeface="Tahoma" charset="0"/>
              </a:rPr>
              <a:t>ISTQB Certified Tester – Foundation level (CTFL), Advanced Level (CTAL) Full</a:t>
            </a:r>
          </a:p>
          <a:p>
            <a:pPr eaLnBrk="1" fontAlgn="auto" hangingPunct="1">
              <a:lnSpc>
                <a:spcPct val="90000"/>
              </a:lnSpc>
              <a:buFont typeface="Arial"/>
              <a:buChar char="•"/>
              <a:defRPr/>
            </a:pPr>
            <a:r>
              <a:rPr lang="en-US" dirty="0">
                <a:latin typeface="Tahoma" charset="0"/>
              </a:rPr>
              <a:t>Director, American Software Testing Qualification Board (ASTQB)</a:t>
            </a:r>
          </a:p>
          <a:p>
            <a:pPr eaLnBrk="1" fontAlgn="auto" hangingPunct="1">
              <a:lnSpc>
                <a:spcPct val="90000"/>
              </a:lnSpc>
              <a:buFont typeface="Arial"/>
              <a:buChar char="•"/>
              <a:defRPr/>
            </a:pPr>
            <a:r>
              <a:rPr lang="en-US" dirty="0">
                <a:latin typeface="Tahoma" charset="0"/>
              </a:rPr>
              <a:t>Chairperson, 1995 - 2000 QAI</a:t>
            </a:r>
            <a:r>
              <a:rPr lang="ja-JP" altLang="en-US" dirty="0">
                <a:latin typeface="Tahoma" charset="0"/>
              </a:rPr>
              <a:t>’</a:t>
            </a:r>
            <a:r>
              <a:rPr lang="en-US" altLang="ja-JP" dirty="0">
                <a:latin typeface="Tahoma" charset="0"/>
              </a:rPr>
              <a:t>s annual software testing conference</a:t>
            </a:r>
          </a:p>
          <a:p>
            <a:pPr eaLnBrk="1" fontAlgn="auto" hangingPunct="1">
              <a:lnSpc>
                <a:spcPct val="90000"/>
              </a:lnSpc>
              <a:buFont typeface="Arial"/>
              <a:buChar char="•"/>
              <a:defRPr/>
            </a:pPr>
            <a:r>
              <a:rPr lang="en-US" dirty="0">
                <a:latin typeface="Tahoma" charset="0"/>
              </a:rPr>
              <a:t>Co-author with William E. Perry, </a:t>
            </a:r>
            <a:r>
              <a:rPr lang="en-US" i="1" dirty="0">
                <a:latin typeface="Tahoma" charset="0"/>
              </a:rPr>
              <a:t>Surviving the Top Ten Challenges of Software Testing </a:t>
            </a:r>
            <a:r>
              <a:rPr lang="en-US" dirty="0">
                <a:latin typeface="Tahoma" charset="0"/>
              </a:rPr>
              <a:t>and </a:t>
            </a:r>
            <a:r>
              <a:rPr lang="en-US" i="1" dirty="0">
                <a:latin typeface="Tahoma" charset="0"/>
              </a:rPr>
              <a:t>Testing Dirty Systems</a:t>
            </a:r>
            <a:r>
              <a:rPr lang="en-US" dirty="0">
                <a:latin typeface="Tahoma" charset="0"/>
              </a:rPr>
              <a:t> </a:t>
            </a:r>
          </a:p>
          <a:p>
            <a:pPr eaLnBrk="1" fontAlgn="auto" hangingPunct="1">
              <a:lnSpc>
                <a:spcPct val="90000"/>
              </a:lnSpc>
              <a:buFont typeface="Arial"/>
              <a:buChar char="•"/>
              <a:defRPr/>
            </a:pPr>
            <a:r>
              <a:rPr lang="en-US" dirty="0">
                <a:latin typeface="Tahoma" charset="0"/>
              </a:rPr>
              <a:t>Principal Consultant and Trainer, Rice Consulting Services, Inc.</a:t>
            </a:r>
          </a:p>
        </p:txBody>
      </p:sp>
      <p:pic>
        <p:nvPicPr>
          <p:cNvPr id="378883" name="Picture 1" descr="Randy B&amp;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00200"/>
            <a:ext cx="2667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533400" y="762000"/>
            <a:ext cx="7793038" cy="609600"/>
          </a:xfrm>
        </p:spPr>
        <p:txBody>
          <a:bodyPr>
            <a:normAutofit fontScale="90000"/>
          </a:bodyPr>
          <a:lstStyle/>
          <a:p>
            <a:pPr eaLnBrk="1" fontAlgn="auto" hangingPunct="1">
              <a:spcAft>
                <a:spcPts val="0"/>
              </a:spcAft>
              <a:defRPr/>
            </a:pPr>
            <a:r>
              <a:rPr lang="en-US" b="1" dirty="0">
                <a:latin typeface="Arial" charset="0"/>
              </a:rPr>
              <a:t>Contact Information</a:t>
            </a:r>
            <a:endParaRPr lang="en-US" b="1" dirty="0">
              <a:latin typeface="Tahoma" charset="0"/>
            </a:endParaRPr>
          </a:p>
        </p:txBody>
      </p:sp>
      <p:sp>
        <p:nvSpPr>
          <p:cNvPr id="380930" name="Rectangle 3"/>
          <p:cNvSpPr>
            <a:spLocks noGrp="1" noChangeArrowheads="1"/>
          </p:cNvSpPr>
          <p:nvPr>
            <p:ph idx="1"/>
          </p:nvPr>
        </p:nvSpPr>
        <p:spPr>
          <a:xfrm>
            <a:off x="609600" y="1752600"/>
            <a:ext cx="7772400" cy="4114800"/>
          </a:xfrm>
        </p:spPr>
        <p:txBody>
          <a:bodyPr/>
          <a:lstStyle/>
          <a:p>
            <a:pPr eaLnBrk="1" hangingPunct="1">
              <a:buFont typeface="Wingdings" charset="0"/>
              <a:buNone/>
            </a:pPr>
            <a:r>
              <a:rPr lang="en-US">
                <a:latin typeface="Tahoma" charset="0"/>
              </a:rPr>
              <a:t>Randall W. Rice, CTAL</a:t>
            </a:r>
          </a:p>
          <a:p>
            <a:pPr eaLnBrk="1" hangingPunct="1">
              <a:buFont typeface="Wingdings" charset="0"/>
              <a:buNone/>
            </a:pPr>
            <a:r>
              <a:rPr lang="en-US">
                <a:latin typeface="Tahoma" charset="0"/>
              </a:rPr>
              <a:t>Rice Consulting Services, Inc.</a:t>
            </a:r>
          </a:p>
          <a:p>
            <a:pPr eaLnBrk="1" hangingPunct="1">
              <a:buFont typeface="Wingdings" charset="0"/>
              <a:buNone/>
            </a:pPr>
            <a:r>
              <a:rPr lang="en-US">
                <a:latin typeface="Tahoma" charset="0"/>
              </a:rPr>
              <a:t>P.O. Box 892003</a:t>
            </a:r>
          </a:p>
          <a:p>
            <a:pPr eaLnBrk="1" hangingPunct="1">
              <a:buFont typeface="Wingdings" charset="0"/>
              <a:buNone/>
            </a:pPr>
            <a:r>
              <a:rPr lang="en-US">
                <a:latin typeface="Tahoma" charset="0"/>
              </a:rPr>
              <a:t>Oklahoma City, OK  73189</a:t>
            </a:r>
          </a:p>
          <a:p>
            <a:pPr eaLnBrk="1" hangingPunct="1">
              <a:buFont typeface="Wingdings" charset="0"/>
              <a:buNone/>
            </a:pPr>
            <a:r>
              <a:rPr lang="en-US">
                <a:latin typeface="Tahoma" charset="0"/>
              </a:rPr>
              <a:t>Ph: 405-691-8075</a:t>
            </a:r>
          </a:p>
          <a:p>
            <a:pPr eaLnBrk="1" hangingPunct="1">
              <a:buFont typeface="Wingdings" charset="0"/>
              <a:buNone/>
            </a:pPr>
            <a:r>
              <a:rPr lang="en-US">
                <a:latin typeface="Tahoma" charset="0"/>
              </a:rPr>
              <a:t>Fax: 405-691-1441</a:t>
            </a:r>
          </a:p>
          <a:p>
            <a:pPr eaLnBrk="1" hangingPunct="1">
              <a:buFont typeface="Wingdings" charset="0"/>
              <a:buNone/>
            </a:pPr>
            <a:r>
              <a:rPr lang="en-US">
                <a:latin typeface="Tahoma" charset="0"/>
              </a:rPr>
              <a:t>Web site: www.riceconsulting.com</a:t>
            </a:r>
          </a:p>
          <a:p>
            <a:pPr eaLnBrk="1" hangingPunct="1">
              <a:buFont typeface="Wingdings" charset="0"/>
              <a:buNone/>
            </a:pPr>
            <a:r>
              <a:rPr lang="en-US">
                <a:latin typeface="Tahoma" charset="0"/>
              </a:rPr>
              <a:t>e-mail: rrice@riceconsulting.com</a:t>
            </a:r>
          </a:p>
        </p:txBody>
      </p:sp>
      <p:pic>
        <p:nvPicPr>
          <p:cNvPr id="380931" name="Picture 1028" descr="C:\DOCUME~1\Randy\LOCALS~1\Temp\npo000044.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219200"/>
            <a:ext cx="13573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2" name="Picture 4" descr="Screen shot 2011-02-23 at 9.07.0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657600"/>
            <a:ext cx="16319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impac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3868738"/>
            <a:ext cx="229235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itle 1"/>
          <p:cNvSpPr>
            <a:spLocks noGrp="1"/>
          </p:cNvSpPr>
          <p:nvPr>
            <p:ph type="title"/>
          </p:nvPr>
        </p:nvSpPr>
        <p:spPr>
          <a:xfrm>
            <a:off x="457200" y="152400"/>
            <a:ext cx="6705600" cy="1371600"/>
          </a:xfrm>
        </p:spPr>
        <p:txBody>
          <a:bodyPr/>
          <a:lstStyle/>
          <a:p>
            <a:pPr eaLnBrk="1" fontAlgn="auto" hangingPunct="1">
              <a:spcAft>
                <a:spcPts val="0"/>
              </a:spcAft>
              <a:defRPr/>
            </a:pPr>
            <a:r>
              <a:rPr lang="en-US" b="1" dirty="0">
                <a:latin typeface="Tahoma" charset="0"/>
              </a:rPr>
              <a:t>Physical Test Metrics</a:t>
            </a:r>
          </a:p>
        </p:txBody>
      </p:sp>
      <p:sp>
        <p:nvSpPr>
          <p:cNvPr id="54275" name="Content Placeholder 2"/>
          <p:cNvSpPr>
            <a:spLocks noGrp="1"/>
          </p:cNvSpPr>
          <p:nvPr>
            <p:ph idx="1"/>
          </p:nvPr>
        </p:nvSpPr>
        <p:spPr/>
        <p:txBody>
          <a:bodyPr/>
          <a:lstStyle/>
          <a:p>
            <a:pPr eaLnBrk="1" hangingPunct="1"/>
            <a:r>
              <a:rPr lang="en-US">
                <a:latin typeface="Tahoma" charset="0"/>
              </a:rPr>
              <a:t>Shows for each item:</a:t>
            </a:r>
          </a:p>
          <a:p>
            <a:pPr lvl="1" eaLnBrk="1" hangingPunct="1"/>
            <a:r>
              <a:rPr lang="en-US">
                <a:latin typeface="Tahoma" charset="0"/>
              </a:rPr>
              <a:t>Estimated time required for testing</a:t>
            </a:r>
          </a:p>
          <a:p>
            <a:pPr lvl="1" eaLnBrk="1" hangingPunct="1"/>
            <a:r>
              <a:rPr lang="en-US">
                <a:latin typeface="Tahoma" charset="0"/>
              </a:rPr>
              <a:t>Estimated impact severity</a:t>
            </a:r>
          </a:p>
        </p:txBody>
      </p:sp>
      <p:pic>
        <p:nvPicPr>
          <p:cNvPr id="54276" name="Picture 3" descr="clock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7863" y="3621088"/>
            <a:ext cx="29464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56322" name="Content Placeholder 3" descr="Screen shot 2011-10-15 at 8.23.39 PM.png"/>
          <p:cNvPicPr>
            <a:picLocks noGrp="1" noChangeAspect="1"/>
          </p:cNvPicPr>
          <p:nvPr>
            <p:ph idx="1"/>
          </p:nvPr>
        </p:nvPicPr>
        <p:blipFill>
          <a:blip r:embed="rId4">
            <a:extLst>
              <a:ext uri="{28A0092B-C50C-407E-A947-70E740481C1C}">
                <a14:useLocalDpi xmlns:a14="http://schemas.microsoft.com/office/drawing/2010/main" val="0"/>
              </a:ext>
            </a:extLst>
          </a:blip>
          <a:srcRect l="-206" t="201" r="206" b="-201"/>
          <a:stretch>
            <a:fillRect/>
          </a:stretch>
        </p:blipFill>
        <p:spPr>
          <a:xfrm>
            <a:off x="457200" y="762000"/>
            <a:ext cx="8229600" cy="5029200"/>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a:xfrm>
            <a:off x="457200" y="152400"/>
            <a:ext cx="6934200" cy="1371600"/>
          </a:xfrm>
        </p:spPr>
        <p:txBody>
          <a:bodyPr/>
          <a:lstStyle/>
          <a:p>
            <a:pPr eaLnBrk="1" fontAlgn="auto" hangingPunct="1">
              <a:spcAft>
                <a:spcPts val="0"/>
              </a:spcAft>
              <a:defRPr/>
            </a:pPr>
            <a:r>
              <a:rPr lang="en-US" b="1" dirty="0">
                <a:latin typeface="Tahoma" charset="0"/>
              </a:rPr>
              <a:t>We Can’</a:t>
            </a:r>
            <a:r>
              <a:rPr lang="en-US" altLang="ja-JP" b="1" dirty="0">
                <a:latin typeface="Tahoma" charset="0"/>
              </a:rPr>
              <a:t>t Cover All Tools</a:t>
            </a:r>
            <a:endParaRPr lang="en-US" b="1" dirty="0">
              <a:latin typeface="Tahoma" charset="0"/>
            </a:endParaRPr>
          </a:p>
        </p:txBody>
      </p:sp>
      <p:sp>
        <p:nvSpPr>
          <p:cNvPr id="20482" name="Rectangle 3"/>
          <p:cNvSpPr>
            <a:spLocks noGrp="1" noChangeArrowheads="1"/>
          </p:cNvSpPr>
          <p:nvPr>
            <p:ph idx="1"/>
          </p:nvPr>
        </p:nvSpPr>
        <p:spPr>
          <a:xfrm>
            <a:off x="457200" y="1905000"/>
            <a:ext cx="7772400" cy="4114800"/>
          </a:xfrm>
        </p:spPr>
        <p:txBody>
          <a:bodyPr/>
          <a:lstStyle/>
          <a:p>
            <a:pPr eaLnBrk="1" hangingPunct="1"/>
            <a:r>
              <a:rPr lang="en-US">
                <a:latin typeface="Tahoma" charset="0"/>
              </a:rPr>
              <a:t>I focus on tools you may not have heard about.</a:t>
            </a:r>
          </a:p>
          <a:p>
            <a:pPr eaLnBrk="1" hangingPunct="1"/>
            <a:r>
              <a:rPr lang="en-US">
                <a:latin typeface="Tahoma" charset="0"/>
              </a:rPr>
              <a:t>I welcome hearing about free and inexpensive tools you have found helpful.</a:t>
            </a:r>
          </a:p>
          <a:p>
            <a:pPr marL="627063" lvl="1" eaLnBrk="1" hangingPunct="1"/>
            <a:r>
              <a:rPr lang="en-US">
                <a:latin typeface="Tahoma" charset="0"/>
              </a:rPr>
              <a:t>At the end of each tool type, I</a:t>
            </a:r>
            <a:r>
              <a:rPr lang="ja-JP" altLang="en-US">
                <a:latin typeface="Tahoma" charset="0"/>
              </a:rPr>
              <a:t>’</a:t>
            </a:r>
            <a:r>
              <a:rPr lang="en-US" altLang="ja-JP">
                <a:latin typeface="Tahoma" charset="0"/>
              </a:rPr>
              <a:t>ll ask for your suggestions about other tools.</a:t>
            </a:r>
            <a:endParaRPr lang="en-US">
              <a:latin typeface="Tahoma" charset="0"/>
            </a:endParaRPr>
          </a:p>
        </p:txBody>
      </p:sp>
      <p:pic>
        <p:nvPicPr>
          <p:cNvPr id="20483" name="Picture 1" descr="incomplete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8100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fontAlgn="auto" hangingPunct="1">
              <a:spcAft>
                <a:spcPts val="0"/>
              </a:spcAft>
              <a:defRPr/>
            </a:pPr>
            <a:r>
              <a:rPr lang="en-US" b="1" dirty="0">
                <a:latin typeface="Tahoma" charset="0"/>
              </a:rPr>
              <a:t>Functions</a:t>
            </a:r>
          </a:p>
        </p:txBody>
      </p:sp>
      <p:sp>
        <p:nvSpPr>
          <p:cNvPr id="58370" name="Content Placeholder 2"/>
          <p:cNvSpPr>
            <a:spLocks noGrp="1"/>
          </p:cNvSpPr>
          <p:nvPr>
            <p:ph idx="1"/>
          </p:nvPr>
        </p:nvSpPr>
        <p:spPr/>
        <p:txBody>
          <a:bodyPr/>
          <a:lstStyle/>
          <a:p>
            <a:pPr eaLnBrk="1" hangingPunct="1"/>
            <a:r>
              <a:rPr lang="en-US">
                <a:latin typeface="Arial" charset="0"/>
              </a:rPr>
              <a:t>“Actions” to be tested.</a:t>
            </a:r>
          </a:p>
          <a:p>
            <a:pPr lvl="1" eaLnBrk="1" hangingPunct="1"/>
            <a:r>
              <a:rPr lang="en-US">
                <a:latin typeface="Arial" charset="0"/>
              </a:rPr>
              <a:t>Examples: Create, cancel, query, etc.</a:t>
            </a:r>
          </a:p>
          <a:p>
            <a:pPr eaLnBrk="1" hangingPunct="1"/>
            <a:r>
              <a:rPr lang="en-US">
                <a:latin typeface="Arial" charset="0"/>
              </a:rPr>
              <a:t>These are things the application can “do.”</a:t>
            </a:r>
          </a:p>
          <a:p>
            <a:pPr eaLnBrk="1" hangingPunct="1"/>
            <a:r>
              <a:rPr lang="en-US">
                <a:latin typeface="Arial" charset="0"/>
              </a:rPr>
              <a:t>Example: Shopping cart functions</a:t>
            </a:r>
          </a:p>
          <a:p>
            <a:pPr lvl="1" eaLnBrk="1" hangingPunct="1"/>
            <a:r>
              <a:rPr lang="en-US">
                <a:latin typeface="Arial" charset="0"/>
              </a:rPr>
              <a:t>Critical: Can an item be placed into the cart?	</a:t>
            </a:r>
          </a:p>
          <a:p>
            <a:pPr lvl="1" eaLnBrk="1" hangingPunct="1"/>
            <a:r>
              <a:rPr lang="en-US">
                <a:latin typeface="Arial" charset="0"/>
              </a:rPr>
              <a:t>High: Can multiple items be put into shopping cart?	</a:t>
            </a:r>
          </a:p>
          <a:p>
            <a:pPr lvl="1" eaLnBrk="1" hangingPunct="1"/>
            <a:r>
              <a:rPr lang="en-US">
                <a:latin typeface="Arial" charset="0"/>
              </a:rPr>
              <a:t>Medium: Do items consistently carry through purchase session?</a:t>
            </a:r>
          </a:p>
          <a:p>
            <a:pPr lvl="1" eaLnBrk="1" hangingPunct="1"/>
            <a:r>
              <a:rPr lang="en-US">
                <a:latin typeface="Arial" charset="0"/>
              </a:rPr>
              <a:t>Low: Are related products shown?</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60418" name="Content Placeholder 5" descr="Screen shot 2011-10-15 at 8.23.51 PM.png"/>
          <p:cNvPicPr>
            <a:picLocks noGrp="1" noChangeAspect="1"/>
          </p:cNvPicPr>
          <p:nvPr>
            <p:ph idx="1"/>
          </p:nvPr>
        </p:nvPicPr>
        <p:blipFill>
          <a:blip r:embed="rId4">
            <a:extLst>
              <a:ext uri="{28A0092B-C50C-407E-A947-70E740481C1C}">
                <a14:useLocalDpi xmlns:a14="http://schemas.microsoft.com/office/drawing/2010/main" val="0"/>
              </a:ext>
            </a:extLst>
          </a:blip>
          <a:srcRect t="285" b="-584"/>
          <a:stretch>
            <a:fillRect/>
          </a:stretch>
        </p:blipFill>
        <p:spPr>
          <a:xfrm>
            <a:off x="457200" y="642938"/>
            <a:ext cx="8229600" cy="5300662"/>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647700" y="285750"/>
            <a:ext cx="7772400" cy="1143000"/>
          </a:xfrm>
        </p:spPr>
        <p:txBody>
          <a:bodyPr/>
          <a:lstStyle/>
          <a:p>
            <a:pPr eaLnBrk="1" fontAlgn="auto" hangingPunct="1">
              <a:spcAft>
                <a:spcPts val="0"/>
              </a:spcAft>
              <a:defRPr/>
            </a:pPr>
            <a:r>
              <a:rPr lang="en-US" b="1" dirty="0">
                <a:latin typeface="Tahoma" charset="0"/>
              </a:rPr>
              <a:t>Metrics</a:t>
            </a:r>
          </a:p>
        </p:txBody>
      </p:sp>
      <p:sp>
        <p:nvSpPr>
          <p:cNvPr id="62466" name="Content Placeholder 2"/>
          <p:cNvSpPr>
            <a:spLocks noGrp="1"/>
          </p:cNvSpPr>
          <p:nvPr>
            <p:ph idx="1"/>
          </p:nvPr>
        </p:nvSpPr>
        <p:spPr/>
        <p:txBody>
          <a:bodyPr/>
          <a:lstStyle/>
          <a:p>
            <a:pPr eaLnBrk="1" hangingPunct="1"/>
            <a:r>
              <a:rPr lang="en-US">
                <a:latin typeface="Arial" charset="0"/>
              </a:rPr>
              <a:t>Based on estimated test time and assessed potential impact severity.</a:t>
            </a:r>
          </a:p>
          <a:p>
            <a:pPr eaLnBrk="1" hangingPunct="1"/>
            <a:r>
              <a:rPr lang="en-US">
                <a:latin typeface="Arial" charset="0"/>
              </a:rPr>
              <a:t>Items are assessed by:</a:t>
            </a:r>
          </a:p>
          <a:p>
            <a:pPr lvl="1" eaLnBrk="1" hangingPunct="1"/>
            <a:r>
              <a:rPr lang="en-US">
                <a:latin typeface="Arial" charset="0"/>
              </a:rPr>
              <a:t>Direct testing</a:t>
            </a:r>
          </a:p>
          <a:p>
            <a:pPr lvl="2" eaLnBrk="1" hangingPunct="1"/>
            <a:r>
              <a:rPr lang="en-US">
                <a:latin typeface="Arial" charset="0"/>
              </a:rPr>
              <a:t>Test pertaining to the obvious change or fix.</a:t>
            </a:r>
          </a:p>
          <a:p>
            <a:pPr lvl="1" eaLnBrk="1" hangingPunct="1"/>
            <a:r>
              <a:rPr lang="en-US">
                <a:latin typeface="Arial" charset="0"/>
              </a:rPr>
              <a:t>Related testing</a:t>
            </a:r>
          </a:p>
          <a:p>
            <a:pPr lvl="2" eaLnBrk="1" hangingPunct="1"/>
            <a:r>
              <a:rPr lang="en-US">
                <a:latin typeface="Arial" charset="0"/>
              </a:rPr>
              <a:t>Test pertaining to areas that may be impacted by the changes made.</a:t>
            </a:r>
          </a:p>
          <a:p>
            <a:pPr lvl="1" eaLnBrk="1" hangingPunct="1"/>
            <a:r>
              <a:rPr lang="en-US">
                <a:latin typeface="Arial" charset="0"/>
              </a:rPr>
              <a:t>Regression testing</a:t>
            </a:r>
          </a:p>
          <a:p>
            <a:pPr lvl="2" eaLnBrk="1" hangingPunct="1"/>
            <a:r>
              <a:rPr lang="en-US">
                <a:latin typeface="Arial" charset="0"/>
              </a:rPr>
              <a:t>Test you would run on the application regardless of what has changed.</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fontAlgn="auto" hangingPunct="1">
              <a:spcAft>
                <a:spcPts val="0"/>
              </a:spcAft>
              <a:defRPr/>
            </a:pPr>
            <a:r>
              <a:rPr lang="en-US" b="1" dirty="0">
                <a:latin typeface="Tahoma" charset="0"/>
              </a:rPr>
              <a:t>METS Functional Test Metrics</a:t>
            </a:r>
          </a:p>
        </p:txBody>
      </p:sp>
      <p:pic>
        <p:nvPicPr>
          <p:cNvPr id="64514" name="Content Placeholder 3" descr="Screen shot 2011-10-15 at 8.24.12 PM.png"/>
          <p:cNvPicPr>
            <a:picLocks noGrp="1" noChangeAspect="1"/>
          </p:cNvPicPr>
          <p:nvPr>
            <p:ph idx="1"/>
          </p:nvPr>
        </p:nvPicPr>
        <p:blipFill>
          <a:blip r:embed="rId4">
            <a:extLst>
              <a:ext uri="{28A0092B-C50C-407E-A947-70E740481C1C}">
                <a14:useLocalDpi xmlns:a14="http://schemas.microsoft.com/office/drawing/2010/main" val="0"/>
              </a:ext>
            </a:extLst>
          </a:blip>
          <a:srcRect l="-191" t="-945" r="-1324" b="-1213"/>
          <a:stretch>
            <a:fillRect/>
          </a:stretch>
        </p:blipFill>
        <p:spPr>
          <a:xfrm>
            <a:off x="474663" y="1744663"/>
            <a:ext cx="8448675" cy="4279900"/>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fontAlgn="auto" hangingPunct="1">
              <a:spcAft>
                <a:spcPts val="0"/>
              </a:spcAft>
              <a:defRPr/>
            </a:pPr>
            <a:r>
              <a:rPr lang="en-US" b="1" dirty="0">
                <a:latin typeface="Tahoma" charset="0"/>
              </a:rPr>
              <a:t>METS Functional Test </a:t>
            </a:r>
            <a:r>
              <a:rPr lang="en-US" b="1" dirty="0" smtClean="0">
                <a:latin typeface="Tahoma" charset="0"/>
              </a:rPr>
              <a:t>Metrics (2)</a:t>
            </a:r>
            <a:endParaRPr lang="en-US" dirty="0">
              <a:latin typeface="Tahoma" charset="0"/>
            </a:endParaRPr>
          </a:p>
        </p:txBody>
      </p:sp>
      <p:pic>
        <p:nvPicPr>
          <p:cNvPr id="66562" name="Content Placeholder 3" descr="Screen shot 2011-10-15 at 8.24.31 PM.png"/>
          <p:cNvPicPr>
            <a:picLocks noGrp="1" noChangeAspect="1"/>
          </p:cNvPicPr>
          <p:nvPr>
            <p:ph idx="1"/>
          </p:nvPr>
        </p:nvPicPr>
        <p:blipFill>
          <a:blip r:embed="rId4">
            <a:extLst>
              <a:ext uri="{28A0092B-C50C-407E-A947-70E740481C1C}">
                <a14:useLocalDpi xmlns:a14="http://schemas.microsoft.com/office/drawing/2010/main" val="0"/>
              </a:ext>
            </a:extLst>
          </a:blip>
          <a:srcRect t="-11893" b="-11893"/>
          <a:stretch>
            <a:fillRect/>
          </a:stretch>
        </p:blipFill>
        <p:spPr>
          <a:xfrm>
            <a:off x="457200" y="1557338"/>
            <a:ext cx="8229600" cy="3098800"/>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fontAlgn="auto" hangingPunct="1">
              <a:spcAft>
                <a:spcPts val="0"/>
              </a:spcAft>
              <a:defRPr/>
            </a:pPr>
            <a:r>
              <a:rPr lang="en-US" b="1" dirty="0">
                <a:latin typeface="Tahoma" charset="0"/>
              </a:rPr>
              <a:t>METS Time Budgeter</a:t>
            </a:r>
          </a:p>
        </p:txBody>
      </p:sp>
      <p:pic>
        <p:nvPicPr>
          <p:cNvPr id="68610" name="Content Placeholder 3" descr="Screen shot 2011-10-15 at 8.24.43 PM.png"/>
          <p:cNvPicPr>
            <a:picLocks noGrp="1" noChangeAspect="1"/>
          </p:cNvPicPr>
          <p:nvPr>
            <p:ph idx="1"/>
          </p:nvPr>
        </p:nvPicPr>
        <p:blipFill>
          <a:blip r:embed="rId4">
            <a:extLst>
              <a:ext uri="{28A0092B-C50C-407E-A947-70E740481C1C}">
                <a14:useLocalDpi xmlns:a14="http://schemas.microsoft.com/office/drawing/2010/main" val="0"/>
              </a:ext>
            </a:extLst>
          </a:blip>
          <a:srcRect l="600" t="-4329" r="-600" b="-7060"/>
          <a:stretch>
            <a:fillRect/>
          </a:stretch>
        </p:blipFill>
        <p:spPr>
          <a:xfrm>
            <a:off x="439738" y="1658938"/>
            <a:ext cx="8467725" cy="4144962"/>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pPr eaLnBrk="1" fontAlgn="auto" hangingPunct="1">
              <a:spcAft>
                <a:spcPts val="0"/>
              </a:spcAft>
              <a:defRPr/>
            </a:pPr>
            <a:r>
              <a:rPr lang="en-US" b="1" dirty="0">
                <a:latin typeface="Tahoma" charset="0"/>
              </a:rPr>
              <a:t>METS iPhone App</a:t>
            </a:r>
          </a:p>
        </p:txBody>
      </p:sp>
      <p:pic>
        <p:nvPicPr>
          <p:cNvPr id="70658" name="Content Placeholder 3" descr="mets iphone app screenshots.jpg"/>
          <p:cNvPicPr>
            <a:picLocks noGrp="1" noChangeAspect="1"/>
          </p:cNvPicPr>
          <p:nvPr>
            <p:ph idx="1"/>
          </p:nvPr>
        </p:nvPicPr>
        <p:blipFill>
          <a:blip r:embed="rId4">
            <a:extLst>
              <a:ext uri="{28A0092B-C50C-407E-A947-70E740481C1C}">
                <a14:useLocalDpi xmlns:a14="http://schemas.microsoft.com/office/drawing/2010/main" val="0"/>
              </a:ext>
            </a:extLst>
          </a:blip>
          <a:srcRect l="-185" r="-3018"/>
          <a:stretch>
            <a:fillRect/>
          </a:stretch>
        </p:blipFill>
        <p:spPr>
          <a:xfrm>
            <a:off x="5503863" y="1693863"/>
            <a:ext cx="2524125" cy="3708400"/>
          </a:xfrm>
        </p:spPr>
      </p:pic>
      <p:pic>
        <p:nvPicPr>
          <p:cNvPr id="70659" name="Picture 4" descr="mets iphone app screenshots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79688" y="1676400"/>
            <a:ext cx="2471737"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5" descr="met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9000" y="1727200"/>
            <a:ext cx="11985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fontAlgn="auto" hangingPunct="1">
              <a:spcAft>
                <a:spcPts val="0"/>
              </a:spcAft>
              <a:defRPr/>
            </a:pPr>
            <a:r>
              <a:rPr lang="en-US" b="1" dirty="0" err="1">
                <a:latin typeface="Tahoma" charset="0"/>
              </a:rPr>
              <a:t>Dia</a:t>
            </a:r>
            <a:endParaRPr lang="en-US" b="1" dirty="0">
              <a:latin typeface="Tahoma" charset="0"/>
            </a:endParaRPr>
          </a:p>
        </p:txBody>
      </p:sp>
      <p:sp>
        <p:nvSpPr>
          <p:cNvPr id="72706" name="Content Placeholder 2"/>
          <p:cNvSpPr>
            <a:spLocks noGrp="1"/>
          </p:cNvSpPr>
          <p:nvPr>
            <p:ph idx="1"/>
          </p:nvPr>
        </p:nvSpPr>
        <p:spPr>
          <a:xfrm>
            <a:off x="457200" y="1828800"/>
            <a:ext cx="7772400" cy="4114800"/>
          </a:xfrm>
        </p:spPr>
        <p:txBody>
          <a:bodyPr/>
          <a:lstStyle/>
          <a:p>
            <a:pPr eaLnBrk="1" hangingPunct="1"/>
            <a:r>
              <a:rPr lang="en-US">
                <a:latin typeface="Tahoma" charset="0"/>
              </a:rPr>
              <a:t>Dia is roughly inspired by 'Visio,' though more geared towards informal diagrams for casual use. </a:t>
            </a:r>
          </a:p>
          <a:p>
            <a:pPr eaLnBrk="1" hangingPunct="1"/>
            <a:r>
              <a:rPr lang="en-US">
                <a:latin typeface="Tahoma" charset="0"/>
              </a:rPr>
              <a:t>Open Source</a:t>
            </a:r>
          </a:p>
          <a:p>
            <a:pPr eaLnBrk="1" hangingPunct="1"/>
            <a:r>
              <a:rPr lang="en-US">
                <a:latin typeface="Tahoma" charset="0"/>
              </a:rPr>
              <a:t>Has special objects to help draw entity relationship diagrams, UML diagrams, flowcharts, network diagrams, and many other diagrams. </a:t>
            </a:r>
          </a:p>
          <a:p>
            <a:pPr eaLnBrk="1" hangingPunct="1"/>
            <a:r>
              <a:rPr lang="en-US">
                <a:latin typeface="Tahoma" charset="0"/>
              </a:rPr>
              <a:t>Can export diagrams to a number of formats, including EPS, SVG, XFIG, WMF and PNG, and can print diagrams (including ones that span multiple pages). </a:t>
            </a:r>
          </a:p>
          <a:p>
            <a:pPr eaLnBrk="1" hangingPunct="1"/>
            <a:r>
              <a:rPr lang="it-IT">
                <a:latin typeface="Tahoma" charset="0"/>
              </a:rPr>
              <a:t>http://live.gnome.org/Dia</a:t>
            </a:r>
            <a:endParaRPr lang="en-US">
              <a:latin typeface="Tahoma" charset="0"/>
            </a:endParaRPr>
          </a:p>
          <a:p>
            <a:pPr eaLnBrk="1" hangingPunct="1"/>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3"/>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73730" name="Picture 5" descr="dia-0.97-integrated-ui.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fontAlgn="auto" hangingPunct="1">
              <a:spcAft>
                <a:spcPts val="0"/>
              </a:spcAft>
              <a:defRPr/>
            </a:pPr>
            <a:r>
              <a:rPr lang="en-US" b="1" dirty="0" err="1">
                <a:latin typeface="Tahoma" charset="0"/>
              </a:rPr>
              <a:t>Gliffy</a:t>
            </a:r>
            <a:endParaRPr lang="en-US" b="1" dirty="0">
              <a:latin typeface="Tahoma" charset="0"/>
            </a:endParaRPr>
          </a:p>
        </p:txBody>
      </p:sp>
      <p:sp>
        <p:nvSpPr>
          <p:cNvPr id="74754" name="Content Placeholder 2"/>
          <p:cNvSpPr>
            <a:spLocks noGrp="1"/>
          </p:cNvSpPr>
          <p:nvPr>
            <p:ph idx="1"/>
          </p:nvPr>
        </p:nvSpPr>
        <p:spPr/>
        <p:txBody>
          <a:bodyPr/>
          <a:lstStyle/>
          <a:p>
            <a:pPr eaLnBrk="1" hangingPunct="1"/>
            <a:r>
              <a:rPr lang="en-US">
                <a:latin typeface="Tahoma" charset="0"/>
              </a:rPr>
              <a:t>Online diagramming application</a:t>
            </a:r>
          </a:p>
          <a:p>
            <a:pPr eaLnBrk="1" hangingPunct="1"/>
            <a:r>
              <a:rPr lang="en-US">
                <a:latin typeface="Tahoma" charset="0"/>
              </a:rPr>
              <a:t>Free, standard and pro versions</a:t>
            </a:r>
          </a:p>
          <a:p>
            <a:pPr lvl="1" eaLnBrk="1" hangingPunct="1"/>
            <a:r>
              <a:rPr lang="en-US">
                <a:latin typeface="Tahoma" charset="0"/>
              </a:rPr>
              <a:t>$4.95 / month for standard</a:t>
            </a:r>
          </a:p>
          <a:p>
            <a:pPr lvl="1" eaLnBrk="1" hangingPunct="1"/>
            <a:r>
              <a:rPr lang="en-US">
                <a:latin typeface="Tahoma" charset="0"/>
              </a:rPr>
              <a:t>$9.95 / month for pro</a:t>
            </a:r>
          </a:p>
          <a:p>
            <a:pPr eaLnBrk="1" hangingPunct="1"/>
            <a:r>
              <a:rPr lang="en-US">
                <a:latin typeface="Tahoma" charset="0"/>
              </a:rPr>
              <a:t>www.gliffy.com</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Constraints</a:t>
            </a:r>
          </a:p>
        </p:txBody>
      </p:sp>
      <p:sp>
        <p:nvSpPr>
          <p:cNvPr id="21506" name="Rectangle 3"/>
          <p:cNvSpPr>
            <a:spLocks noGrp="1" noChangeArrowheads="1"/>
          </p:cNvSpPr>
          <p:nvPr>
            <p:ph idx="1"/>
          </p:nvPr>
        </p:nvSpPr>
        <p:spPr>
          <a:xfrm>
            <a:off x="457200" y="1905000"/>
            <a:ext cx="5029200" cy="4114800"/>
          </a:xfrm>
        </p:spPr>
        <p:txBody>
          <a:bodyPr/>
          <a:lstStyle/>
          <a:p>
            <a:pPr eaLnBrk="1" hangingPunct="1"/>
            <a:r>
              <a:rPr lang="en-US">
                <a:latin typeface="Tahoma" charset="0"/>
              </a:rPr>
              <a:t>You may find it hard to get your management to consider using an open-source or free tool.</a:t>
            </a:r>
          </a:p>
          <a:p>
            <a:pPr eaLnBrk="1" hangingPunct="1"/>
            <a:r>
              <a:rPr lang="en-US">
                <a:latin typeface="Tahoma" charset="0"/>
              </a:rPr>
              <a:t>Some companies are heavily invested in commercial tools (that may or may not be the best ones for you), so they keep out any other options.</a:t>
            </a:r>
          </a:p>
        </p:txBody>
      </p:sp>
      <p:pic>
        <p:nvPicPr>
          <p:cNvPr id="21507" name="Picture 1" descr="circle line for n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9050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152400"/>
            <a:ext cx="7315200" cy="1371600"/>
          </a:xfrm>
        </p:spPr>
        <p:txBody>
          <a:bodyPr/>
          <a:lstStyle/>
          <a:p>
            <a:pPr eaLnBrk="1" fontAlgn="auto" hangingPunct="1">
              <a:spcAft>
                <a:spcPts val="0"/>
              </a:spcAft>
              <a:defRPr/>
            </a:pPr>
            <a:r>
              <a:rPr lang="en-US" b="1" dirty="0">
                <a:latin typeface="Tahoma" charset="0"/>
              </a:rPr>
              <a:t>Business Process Diagram </a:t>
            </a:r>
            <a:br>
              <a:rPr lang="en-US" b="1" dirty="0">
                <a:latin typeface="Tahoma" charset="0"/>
              </a:rPr>
            </a:br>
            <a:r>
              <a:rPr lang="en-US" b="1" dirty="0">
                <a:latin typeface="Tahoma" charset="0"/>
              </a:rPr>
              <a:t>Created in </a:t>
            </a:r>
            <a:r>
              <a:rPr lang="en-US" b="1" dirty="0" err="1">
                <a:latin typeface="Tahoma" charset="0"/>
              </a:rPr>
              <a:t>Gliffy</a:t>
            </a:r>
            <a:endParaRPr lang="en-US" b="1" dirty="0">
              <a:latin typeface="Tahoma" charset="0"/>
            </a:endParaRPr>
          </a:p>
        </p:txBody>
      </p:sp>
      <p:pic>
        <p:nvPicPr>
          <p:cNvPr id="75778" name="Picture 3" descr="BPMN_examp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52600"/>
            <a:ext cx="5508625"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pPr eaLnBrk="1" fontAlgn="auto" hangingPunct="1">
              <a:spcAft>
                <a:spcPts val="0"/>
              </a:spcAft>
              <a:defRPr/>
            </a:pPr>
            <a:r>
              <a:rPr lang="en-US" b="1" dirty="0">
                <a:latin typeface="Tahoma" charset="0"/>
              </a:rPr>
              <a:t>Shapes</a:t>
            </a:r>
          </a:p>
        </p:txBody>
      </p:sp>
      <p:sp>
        <p:nvSpPr>
          <p:cNvPr id="3" name="Content Placeholder 2"/>
          <p:cNvSpPr>
            <a:spLocks noGrp="1"/>
          </p:cNvSpPr>
          <p:nvPr>
            <p:ph idx="1"/>
          </p:nvPr>
        </p:nvSpPr>
        <p:spPr/>
        <p:txBody>
          <a:bodyPr rtlCol="0">
            <a:normAutofit/>
          </a:bodyPr>
          <a:lstStyle/>
          <a:p>
            <a:pPr eaLnBrk="1" fontAlgn="auto" hangingPunct="1">
              <a:buFont typeface="Arial"/>
              <a:buChar char="•"/>
              <a:defRPr/>
            </a:pPr>
            <a:r>
              <a:rPr lang="en-US" dirty="0" smtClean="0">
                <a:ea typeface="+mn-ea"/>
                <a:cs typeface="+mn-cs"/>
              </a:rPr>
              <a:t>Diagramming tool for Mac OS X Snow Leopard</a:t>
            </a:r>
          </a:p>
          <a:p>
            <a:pPr eaLnBrk="1" fontAlgn="auto" hangingPunct="1">
              <a:buFont typeface="Arial"/>
              <a:buChar char="•"/>
              <a:defRPr/>
            </a:pPr>
            <a:r>
              <a:rPr lang="en-US" dirty="0" smtClean="0">
                <a:ea typeface="+mn-ea"/>
                <a:cs typeface="+mn-cs"/>
              </a:rPr>
              <a:t>4.99</a:t>
            </a:r>
          </a:p>
          <a:p>
            <a:pPr eaLnBrk="1" fontAlgn="auto" hangingPunct="1">
              <a:buFont typeface="Arial"/>
              <a:buChar char="•"/>
              <a:defRPr/>
            </a:pPr>
            <a:r>
              <a:rPr lang="en-US" dirty="0" smtClean="0">
                <a:ea typeface="+mn-ea"/>
                <a:cs typeface="+mn-cs"/>
                <a:hlinkClick r:id="rId2"/>
              </a:rPr>
              <a:t>www.shapesapp.com</a:t>
            </a:r>
            <a:endParaRPr lang="en-US" dirty="0" smtClean="0">
              <a:ea typeface="+mn-ea"/>
              <a:cs typeface="+mn-cs"/>
            </a:endParaRPr>
          </a:p>
          <a:p>
            <a:pPr marL="0" indent="0" eaLnBrk="1" fontAlgn="auto" hangingPunct="1">
              <a:buFont typeface="Wingdings" charset="0"/>
              <a:buNone/>
              <a:defRPr/>
            </a:pPr>
            <a:endParaRPr lang="en-US" dirty="0" smtClean="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77826" name="Picture 3" descr="Screen shot 2011-08-03 at 8.21.2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130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eaLnBrk="1" fontAlgn="auto" hangingPunct="1">
              <a:spcAft>
                <a:spcPts val="0"/>
              </a:spcAft>
              <a:defRPr/>
            </a:pPr>
            <a:r>
              <a:rPr lang="de-DE" b="1" dirty="0" err="1">
                <a:latin typeface="Tahoma" charset="0"/>
              </a:rPr>
              <a:t>yEd</a:t>
            </a:r>
            <a:r>
              <a:rPr lang="de-DE" b="1" dirty="0">
                <a:latin typeface="Tahoma" charset="0"/>
              </a:rPr>
              <a:t> Graph Editor</a:t>
            </a:r>
            <a:endParaRPr lang="en-US" b="1" dirty="0">
              <a:latin typeface="Tahoma" charset="0"/>
            </a:endParaRPr>
          </a:p>
        </p:txBody>
      </p:sp>
      <p:sp>
        <p:nvSpPr>
          <p:cNvPr id="78850" name="Content Placeholder 2"/>
          <p:cNvSpPr>
            <a:spLocks noGrp="1"/>
          </p:cNvSpPr>
          <p:nvPr>
            <p:ph idx="1"/>
          </p:nvPr>
        </p:nvSpPr>
        <p:spPr>
          <a:xfrm>
            <a:off x="533400" y="1905000"/>
            <a:ext cx="7772400" cy="4114800"/>
          </a:xfrm>
        </p:spPr>
        <p:txBody>
          <a:bodyPr/>
          <a:lstStyle/>
          <a:p>
            <a:pPr eaLnBrk="1" hangingPunct="1"/>
            <a:r>
              <a:rPr lang="en-US">
                <a:latin typeface="Tahoma" charset="0"/>
              </a:rPr>
              <a:t>yEd is a powerful desktop application that can be used to quickly and effectively generate high-quality diagrams. </a:t>
            </a:r>
          </a:p>
          <a:p>
            <a:pPr eaLnBrk="1" hangingPunct="1"/>
            <a:r>
              <a:rPr lang="en-US">
                <a:latin typeface="Tahoma" charset="0"/>
              </a:rPr>
              <a:t>Create diagrams manually, or import your external data for analysis. </a:t>
            </a:r>
          </a:p>
          <a:p>
            <a:pPr eaLnBrk="1" hangingPunct="1"/>
            <a:r>
              <a:rPr lang="en-US">
                <a:latin typeface="Tahoma" charset="0"/>
              </a:rPr>
              <a:t>Automatic layout algorithms arrange even large data sets with just the press of a button. </a:t>
            </a:r>
          </a:p>
          <a:p>
            <a:pPr eaLnBrk="1" hangingPunct="1"/>
            <a:r>
              <a:rPr lang="en-US">
                <a:latin typeface="Tahoma" charset="0"/>
              </a:rPr>
              <a:t>yEd is freely available and runs on all major platforms: Windows, Unix/Linux, and Mac OS. </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pPr eaLnBrk="1" fontAlgn="auto" hangingPunct="1">
              <a:spcAft>
                <a:spcPts val="0"/>
              </a:spcAft>
              <a:defRPr/>
            </a:pPr>
            <a:r>
              <a:rPr lang="en-US" b="1" dirty="0" err="1">
                <a:latin typeface="Tahoma" charset="0"/>
              </a:rPr>
              <a:t>yEd</a:t>
            </a:r>
            <a:endParaRPr lang="en-US" b="1" dirty="0">
              <a:latin typeface="Tahoma" charset="0"/>
            </a:endParaRPr>
          </a:p>
        </p:txBody>
      </p:sp>
      <p:pic>
        <p:nvPicPr>
          <p:cNvPr id="79874" name="Picture 4" descr="Screen shot 2012-02-06 at 6.26.1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09800"/>
            <a:ext cx="71247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80898" name="Picture 3" descr="Screen shot 2012-02-06 at 6.27.1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71882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pPr eaLnBrk="1" fontAlgn="auto" hangingPunct="1">
              <a:spcAft>
                <a:spcPts val="0"/>
              </a:spcAft>
              <a:defRPr/>
            </a:pPr>
            <a:r>
              <a:rPr lang="en-US" b="1" dirty="0" err="1">
                <a:latin typeface="Tahoma" charset="0"/>
              </a:rPr>
              <a:t>yWorks</a:t>
            </a:r>
            <a:r>
              <a:rPr lang="en-US" b="1" dirty="0">
                <a:latin typeface="Tahoma" charset="0"/>
              </a:rPr>
              <a:t> UML </a:t>
            </a:r>
            <a:r>
              <a:rPr lang="en-US" b="1" dirty="0" err="1">
                <a:latin typeface="Tahoma" charset="0"/>
              </a:rPr>
              <a:t>Doclet</a:t>
            </a:r>
            <a:endParaRPr lang="en-US" b="1" dirty="0">
              <a:latin typeface="Tahoma" charset="0"/>
            </a:endParaRPr>
          </a:p>
        </p:txBody>
      </p:sp>
      <p:sp>
        <p:nvSpPr>
          <p:cNvPr id="3" name="Content Placeholder 2"/>
          <p:cNvSpPr>
            <a:spLocks noGrp="1"/>
          </p:cNvSpPr>
          <p:nvPr>
            <p:ph idx="1"/>
          </p:nvPr>
        </p:nvSpPr>
        <p:spPr>
          <a:xfrm>
            <a:off x="533400" y="1905000"/>
            <a:ext cx="7772400" cy="4114800"/>
          </a:xfrm>
        </p:spPr>
        <p:txBody>
          <a:bodyPr rtlCol="0">
            <a:normAutofit/>
          </a:bodyPr>
          <a:lstStyle/>
          <a:p>
            <a:pPr eaLnBrk="1" fontAlgn="auto" hangingPunct="1">
              <a:buFont typeface="Arial"/>
              <a:buChar char="•"/>
              <a:defRPr/>
            </a:pPr>
            <a:r>
              <a:rPr lang="en-US" dirty="0" err="1" smtClean="0">
                <a:ea typeface="+mn-ea"/>
                <a:cs typeface="+mn-cs"/>
              </a:rPr>
              <a:t>yWorks</a:t>
            </a:r>
            <a:r>
              <a:rPr lang="en-US" dirty="0" smtClean="0">
                <a:ea typeface="+mn-ea"/>
                <a:cs typeface="+mn-cs"/>
              </a:rPr>
              <a:t> UML </a:t>
            </a:r>
            <a:r>
              <a:rPr lang="en-US" dirty="0" err="1" smtClean="0">
                <a:ea typeface="+mn-ea"/>
                <a:cs typeface="+mn-cs"/>
              </a:rPr>
              <a:t>Doclet</a:t>
            </a:r>
            <a:r>
              <a:rPr lang="en-US" dirty="0" smtClean="0">
                <a:ea typeface="+mn-ea"/>
                <a:cs typeface="+mn-cs"/>
              </a:rPr>
              <a:t>, formerly known as </a:t>
            </a:r>
            <a:r>
              <a:rPr lang="en-US" dirty="0" err="1" smtClean="0">
                <a:ea typeface="+mn-ea"/>
                <a:cs typeface="+mn-cs"/>
              </a:rPr>
              <a:t>yDoc</a:t>
            </a:r>
            <a:r>
              <a:rPr lang="en-US" dirty="0" smtClean="0">
                <a:ea typeface="+mn-ea"/>
                <a:cs typeface="+mn-cs"/>
              </a:rPr>
              <a:t>, is a Javadoc™ extension that automatically generates clear and concise UML diagrams from your software project's classes and integrates them into the generated Java API documentation. </a:t>
            </a:r>
          </a:p>
          <a:p>
            <a:pPr eaLnBrk="1" fontAlgn="auto" hangingPunct="1">
              <a:buFont typeface="Arial"/>
              <a:buChar char="•"/>
              <a:defRPr/>
            </a:pPr>
            <a:r>
              <a:rPr lang="en-US" dirty="0" err="1" smtClean="0">
                <a:ea typeface="+mn-ea"/>
                <a:cs typeface="+mn-cs"/>
              </a:rPr>
              <a:t>yWorks</a:t>
            </a:r>
            <a:r>
              <a:rPr lang="en-US" dirty="0" smtClean="0">
                <a:ea typeface="+mn-ea"/>
                <a:cs typeface="+mn-cs"/>
              </a:rPr>
              <a:t> UML </a:t>
            </a:r>
            <a:r>
              <a:rPr lang="en-US" dirty="0" err="1" smtClean="0">
                <a:ea typeface="+mn-ea"/>
                <a:cs typeface="+mn-cs"/>
              </a:rPr>
              <a:t>Doclet</a:t>
            </a:r>
            <a:r>
              <a:rPr lang="en-US" dirty="0" smtClean="0">
                <a:ea typeface="+mn-ea"/>
                <a:cs typeface="+mn-cs"/>
              </a:rPr>
              <a:t> makes use of the world-class layout algorithms provided by our graph visualization library yFiles to generate the UML diagrams. </a:t>
            </a:r>
          </a:p>
          <a:p>
            <a:pPr marL="0" indent="0" eaLnBrk="1" fontAlgn="auto" hangingPunct="1">
              <a:buFont typeface="Wingdings" charset="0"/>
              <a:buNone/>
              <a:defRPr/>
            </a:pPr>
            <a:endParaRPr lang="en-US"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82946" name="Picture 3" descr="styleed-screen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pPr eaLnBrk="1" fontAlgn="auto" hangingPunct="1">
              <a:spcAft>
                <a:spcPts val="0"/>
              </a:spcAft>
              <a:defRPr/>
            </a:pPr>
            <a:r>
              <a:rPr lang="en-US" b="1" dirty="0" err="1">
                <a:latin typeface="Tahoma" charset="0"/>
              </a:rPr>
              <a:t>GraphWalker</a:t>
            </a:r>
            <a:endParaRPr lang="en-US" b="1" dirty="0">
              <a:latin typeface="Tahoma" charset="0"/>
            </a:endParaRPr>
          </a:p>
        </p:txBody>
      </p:sp>
      <p:sp>
        <p:nvSpPr>
          <p:cNvPr id="83970" name="Content Placeholder 2"/>
          <p:cNvSpPr>
            <a:spLocks noGrp="1"/>
          </p:cNvSpPr>
          <p:nvPr>
            <p:ph idx="1"/>
          </p:nvPr>
        </p:nvSpPr>
        <p:spPr>
          <a:xfrm>
            <a:off x="533400" y="1981200"/>
            <a:ext cx="7772400" cy="4114800"/>
          </a:xfrm>
        </p:spPr>
        <p:txBody>
          <a:bodyPr/>
          <a:lstStyle/>
          <a:p>
            <a:pPr eaLnBrk="1" hangingPunct="1"/>
            <a:r>
              <a:rPr lang="de-DE">
                <a:latin typeface="Tahoma" charset="0"/>
              </a:rPr>
              <a:t>http://graphwalker.org/</a:t>
            </a:r>
          </a:p>
          <a:p>
            <a:pPr eaLnBrk="1" hangingPunct="1"/>
            <a:r>
              <a:rPr lang="en-US">
                <a:latin typeface="Tahoma" charset="0"/>
              </a:rPr>
              <a:t>GraphWalker is a tool for generating offline and online test sequences from Finite State Machines and Extended Finite State Machines.</a:t>
            </a:r>
          </a:p>
          <a:p>
            <a:pPr eaLnBrk="1" hangingPunct="1"/>
            <a:r>
              <a:rPr lang="en-US">
                <a:latin typeface="Tahoma" charset="0"/>
              </a:rPr>
              <a:t>The source code is now at github.</a:t>
            </a:r>
          </a:p>
          <a:p>
            <a:pPr lvl="1" eaLnBrk="1" hangingPunct="1"/>
            <a:r>
              <a:rPr lang="en-US">
                <a:latin typeface="Tahoma" charset="0"/>
              </a:rPr>
              <a:t>https://github.com/KristianKarl/GraphWalker</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pPr eaLnBrk="1" fontAlgn="auto" hangingPunct="1">
              <a:spcAft>
                <a:spcPts val="0"/>
              </a:spcAft>
              <a:defRPr/>
            </a:pPr>
            <a:r>
              <a:rPr lang="en-US" b="1" dirty="0">
                <a:latin typeface="Tahoma" charset="0"/>
              </a:rPr>
              <a:t>Simple Finite State Machine Model</a:t>
            </a:r>
          </a:p>
        </p:txBody>
      </p:sp>
      <p:pic>
        <p:nvPicPr>
          <p:cNvPr id="84994" name="Picture 3" descr="Simple_FS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53340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026"/>
          <p:cNvSpPr>
            <a:spLocks noGrp="1" noChangeArrowheads="1"/>
          </p:cNvSpPr>
          <p:nvPr>
            <p:ph type="title"/>
          </p:nvPr>
        </p:nvSpPr>
        <p:spPr>
          <a:xfrm>
            <a:off x="457200" y="152400"/>
            <a:ext cx="7848600" cy="1371600"/>
          </a:xfrm>
        </p:spPr>
        <p:txBody>
          <a:bodyPr/>
          <a:lstStyle/>
          <a:p>
            <a:pPr eaLnBrk="1" fontAlgn="auto" hangingPunct="1">
              <a:spcAft>
                <a:spcPts val="0"/>
              </a:spcAft>
              <a:defRPr/>
            </a:pPr>
            <a:r>
              <a:rPr lang="en-US" b="1" dirty="0">
                <a:latin typeface="Tahoma" charset="0"/>
              </a:rPr>
              <a:t>Common Acceptance Issues</a:t>
            </a:r>
          </a:p>
        </p:txBody>
      </p:sp>
      <p:sp>
        <p:nvSpPr>
          <p:cNvPr id="23554" name="Rectangle 1027"/>
          <p:cNvSpPr>
            <a:spLocks noGrp="1" noChangeArrowheads="1"/>
          </p:cNvSpPr>
          <p:nvPr>
            <p:ph idx="1"/>
          </p:nvPr>
        </p:nvSpPr>
        <p:spPr>
          <a:xfrm>
            <a:off x="457200" y="1905000"/>
            <a:ext cx="7772400" cy="4114800"/>
          </a:xfrm>
        </p:spPr>
        <p:txBody>
          <a:bodyPr/>
          <a:lstStyle/>
          <a:p>
            <a:pPr eaLnBrk="1" hangingPunct="1">
              <a:lnSpc>
                <a:spcPct val="90000"/>
              </a:lnSpc>
            </a:pPr>
            <a:r>
              <a:rPr lang="en-US">
                <a:latin typeface="Tahoma" charset="0"/>
              </a:rPr>
              <a:t>Security</a:t>
            </a:r>
          </a:p>
          <a:p>
            <a:pPr marL="566738" lvl="1" indent="-230188" eaLnBrk="1" hangingPunct="1">
              <a:lnSpc>
                <a:spcPct val="90000"/>
              </a:lnSpc>
            </a:pPr>
            <a:r>
              <a:rPr lang="en-US">
                <a:latin typeface="Tahoma" charset="0"/>
              </a:rPr>
              <a:t>Code vulnerabilities</a:t>
            </a:r>
          </a:p>
          <a:p>
            <a:pPr eaLnBrk="1" hangingPunct="1">
              <a:lnSpc>
                <a:spcPct val="90000"/>
              </a:lnSpc>
            </a:pPr>
            <a:r>
              <a:rPr lang="en-US">
                <a:latin typeface="Tahoma" charset="0"/>
              </a:rPr>
              <a:t>Vendor uncertainty</a:t>
            </a:r>
          </a:p>
          <a:p>
            <a:pPr marL="566738" lvl="1" indent="-230188" eaLnBrk="1" hangingPunct="1">
              <a:lnSpc>
                <a:spcPct val="90000"/>
              </a:lnSpc>
            </a:pPr>
            <a:r>
              <a:rPr lang="en-US">
                <a:latin typeface="Tahoma" charset="0"/>
              </a:rPr>
              <a:t>Open source has none</a:t>
            </a:r>
          </a:p>
          <a:p>
            <a:pPr marL="566738" lvl="1" indent="-230188" eaLnBrk="1" hangingPunct="1">
              <a:lnSpc>
                <a:spcPct val="90000"/>
              </a:lnSpc>
            </a:pPr>
            <a:r>
              <a:rPr lang="en-US">
                <a:latin typeface="Tahoma" charset="0"/>
              </a:rPr>
              <a:t>Small vendors are often acquired</a:t>
            </a:r>
          </a:p>
          <a:p>
            <a:pPr eaLnBrk="1" hangingPunct="1">
              <a:lnSpc>
                <a:spcPct val="90000"/>
              </a:lnSpc>
            </a:pPr>
            <a:r>
              <a:rPr lang="en-US">
                <a:latin typeface="Tahoma" charset="0"/>
              </a:rPr>
              <a:t>Support levels</a:t>
            </a:r>
          </a:p>
          <a:p>
            <a:pPr eaLnBrk="1" hangingPunct="1">
              <a:lnSpc>
                <a:spcPct val="90000"/>
              </a:lnSpc>
            </a:pPr>
            <a:r>
              <a:rPr lang="en-US">
                <a:latin typeface="Tahoma" charset="0"/>
              </a:rPr>
              <a:t>Future tool direction</a:t>
            </a:r>
          </a:p>
          <a:p>
            <a:pPr marL="566738" lvl="1" indent="-230188" eaLnBrk="1" hangingPunct="1">
              <a:lnSpc>
                <a:spcPct val="90000"/>
              </a:lnSpc>
            </a:pPr>
            <a:r>
              <a:rPr lang="en-US">
                <a:latin typeface="Tahoma" charset="0"/>
              </a:rPr>
              <a:t>Free, paid, or no growth at all</a:t>
            </a:r>
          </a:p>
        </p:txBody>
      </p:sp>
      <p:pic>
        <p:nvPicPr>
          <p:cNvPr id="23555" name="Picture 1" descr="10843769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738" y="1600200"/>
            <a:ext cx="35734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Prototyping tools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30618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Pencil</a:t>
            </a:r>
            <a:endParaRPr lang="en-US" dirty="0"/>
          </a:p>
        </p:txBody>
      </p:sp>
      <p:pic>
        <p:nvPicPr>
          <p:cNvPr id="4" name="Picture 3" descr="Screen Shot 2014-02-24 at 11.05.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752600"/>
            <a:ext cx="5114481" cy="4681981"/>
          </a:xfrm>
          <a:prstGeom prst="rect">
            <a:avLst/>
          </a:prstGeom>
        </p:spPr>
      </p:pic>
    </p:spTree>
    <p:extLst>
      <p:ext uri="{BB962C8B-B14F-4D97-AF65-F5344CB8AC3E}">
        <p14:creationId xmlns:p14="http://schemas.microsoft.com/office/powerpoint/2010/main" val="4029134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Pencil</a:t>
            </a:r>
            <a:endParaRPr lang="en-US" dirty="0"/>
          </a:p>
        </p:txBody>
      </p:sp>
      <p:pic>
        <p:nvPicPr>
          <p:cNvPr id="4" name="Picture 3" descr="Screen Shot 2014-02-24 at 11.00.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600200"/>
            <a:ext cx="5600366" cy="4688870"/>
          </a:xfrm>
          <a:prstGeom prst="rect">
            <a:avLst/>
          </a:prstGeom>
        </p:spPr>
      </p:pic>
    </p:spTree>
    <p:extLst>
      <p:ext uri="{BB962C8B-B14F-4D97-AF65-F5344CB8AC3E}">
        <p14:creationId xmlns:p14="http://schemas.microsoft.com/office/powerpoint/2010/main" val="3817109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Pencil</a:t>
            </a:r>
            <a:endParaRPr lang="en-US" dirty="0"/>
          </a:p>
        </p:txBody>
      </p:sp>
      <p:pic>
        <p:nvPicPr>
          <p:cNvPr id="3" name="Picture 2" descr="Screen Shot 2014-02-24 at 11.00.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524000"/>
            <a:ext cx="5571007" cy="4876800"/>
          </a:xfrm>
          <a:prstGeom prst="rect">
            <a:avLst/>
          </a:prstGeom>
        </p:spPr>
      </p:pic>
    </p:spTree>
    <p:extLst>
      <p:ext uri="{BB962C8B-B14F-4D97-AF65-F5344CB8AC3E}">
        <p14:creationId xmlns:p14="http://schemas.microsoft.com/office/powerpoint/2010/main" val="3052915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Pencil</a:t>
            </a:r>
            <a:endParaRPr lang="en-US" dirty="0"/>
          </a:p>
        </p:txBody>
      </p:sp>
      <p:pic>
        <p:nvPicPr>
          <p:cNvPr id="3" name="Picture 2" descr="Screen Shot 2014-02-24 at 11.00.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600200"/>
            <a:ext cx="4126124" cy="4572000"/>
          </a:xfrm>
          <a:prstGeom prst="rect">
            <a:avLst/>
          </a:prstGeom>
        </p:spPr>
      </p:pic>
    </p:spTree>
    <p:extLst>
      <p:ext uri="{BB962C8B-B14F-4D97-AF65-F5344CB8AC3E}">
        <p14:creationId xmlns:p14="http://schemas.microsoft.com/office/powerpoint/2010/main" val="3052915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Pencil</a:t>
            </a:r>
            <a:endParaRPr lang="en-US" dirty="0"/>
          </a:p>
        </p:txBody>
      </p:sp>
      <p:pic>
        <p:nvPicPr>
          <p:cNvPr id="3" name="Picture 2" descr="Screen Shot 2014-02-24 at 11.0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00200"/>
            <a:ext cx="4405889" cy="4572000"/>
          </a:xfrm>
          <a:prstGeom prst="rect">
            <a:avLst/>
          </a:prstGeom>
        </p:spPr>
      </p:pic>
      <p:sp>
        <p:nvSpPr>
          <p:cNvPr id="4" name="TextBox 3"/>
          <p:cNvSpPr txBox="1"/>
          <p:nvPr/>
        </p:nvSpPr>
        <p:spPr>
          <a:xfrm>
            <a:off x="5486400" y="1752600"/>
            <a:ext cx="3352200" cy="1569660"/>
          </a:xfrm>
          <a:prstGeom prst="rect">
            <a:avLst/>
          </a:prstGeom>
          <a:noFill/>
        </p:spPr>
        <p:txBody>
          <a:bodyPr wrap="none" rtlCol="0">
            <a:spAutoFit/>
          </a:bodyPr>
          <a:lstStyle/>
          <a:p>
            <a:r>
              <a:rPr lang="en-US" dirty="0" smtClean="0"/>
              <a:t>Free</a:t>
            </a:r>
          </a:p>
          <a:p>
            <a:r>
              <a:rPr lang="en-US" dirty="0" smtClean="0"/>
              <a:t>Download at:</a:t>
            </a:r>
          </a:p>
          <a:p>
            <a:r>
              <a:rPr lang="es-ES_tradnl" dirty="0">
                <a:hlinkClick r:id="rId3"/>
              </a:rPr>
              <a:t>http://pencil.evolus.vn</a:t>
            </a:r>
            <a:r>
              <a:rPr lang="es-ES_tradnl" dirty="0" smtClean="0">
                <a:hlinkClick r:id="rId3"/>
              </a:rPr>
              <a:t>/</a:t>
            </a:r>
            <a:endParaRPr lang="es-ES_tradnl" dirty="0" smtClean="0"/>
          </a:p>
          <a:p>
            <a:r>
              <a:rPr lang="es-ES_tradnl" dirty="0" smtClean="0"/>
              <a:t>Works </a:t>
            </a:r>
            <a:r>
              <a:rPr lang="es-ES_tradnl" dirty="0" err="1" smtClean="0"/>
              <a:t>on</a:t>
            </a:r>
            <a:r>
              <a:rPr lang="es-ES_tradnl" dirty="0" smtClean="0"/>
              <a:t> Mac</a:t>
            </a:r>
            <a:endParaRPr lang="en-US" dirty="0"/>
          </a:p>
        </p:txBody>
      </p:sp>
    </p:spTree>
    <p:extLst>
      <p:ext uri="{BB962C8B-B14F-4D97-AF65-F5344CB8AC3E}">
        <p14:creationId xmlns:p14="http://schemas.microsoft.com/office/powerpoint/2010/main" val="3052915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Process modeling</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790578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ARIS Express</a:t>
            </a:r>
            <a:endParaRPr lang="en-US" dirty="0"/>
          </a:p>
        </p:txBody>
      </p:sp>
      <p:pic>
        <p:nvPicPr>
          <p:cNvPr id="4" name="Picture 3" descr="Screen Shot 2014-02-24 at 11.17.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752600"/>
            <a:ext cx="8534400" cy="4354836"/>
          </a:xfrm>
          <a:prstGeom prst="rect">
            <a:avLst/>
          </a:prstGeom>
        </p:spPr>
      </p:pic>
    </p:spTree>
    <p:extLst>
      <p:ext uri="{BB962C8B-B14F-4D97-AF65-F5344CB8AC3E}">
        <p14:creationId xmlns:p14="http://schemas.microsoft.com/office/powerpoint/2010/main" val="4070467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47"/>
            <a:ext cx="7543800" cy="1371600"/>
          </a:xfrm>
        </p:spPr>
        <p:txBody>
          <a:bodyPr>
            <a:normAutofit/>
          </a:bodyPr>
          <a:lstStyle/>
          <a:p>
            <a:r>
              <a:rPr lang="en-US" dirty="0" err="1" smtClean="0"/>
              <a:t>Aris</a:t>
            </a:r>
            <a:r>
              <a:rPr lang="en-US" dirty="0" smtClean="0"/>
              <a:t> express – example travel process</a:t>
            </a:r>
            <a:endParaRPr lang="en-US" dirty="0"/>
          </a:p>
        </p:txBody>
      </p:sp>
      <p:pic>
        <p:nvPicPr>
          <p:cNvPr id="4" name="Picture 3" descr="Screen Shot 2014-02-24 at 11.19.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00200"/>
            <a:ext cx="8610600" cy="4155399"/>
          </a:xfrm>
          <a:prstGeom prst="rect">
            <a:avLst/>
          </a:prstGeom>
        </p:spPr>
      </p:pic>
    </p:spTree>
    <p:extLst>
      <p:ext uri="{BB962C8B-B14F-4D97-AF65-F5344CB8AC3E}">
        <p14:creationId xmlns:p14="http://schemas.microsoft.com/office/powerpoint/2010/main" val="563332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Aris</a:t>
            </a:r>
            <a:r>
              <a:rPr lang="en-US" dirty="0" smtClean="0"/>
              <a:t> express</a:t>
            </a:r>
            <a:endParaRPr lang="en-US" dirty="0"/>
          </a:p>
        </p:txBody>
      </p:sp>
      <p:sp>
        <p:nvSpPr>
          <p:cNvPr id="3" name="Content Placeholder 2"/>
          <p:cNvSpPr>
            <a:spLocks noGrp="1"/>
          </p:cNvSpPr>
          <p:nvPr>
            <p:ph idx="1"/>
          </p:nvPr>
        </p:nvSpPr>
        <p:spPr/>
        <p:txBody>
          <a:bodyPr/>
          <a:lstStyle/>
          <a:p>
            <a:r>
              <a:rPr lang="en-US" dirty="0">
                <a:hlinkClick r:id="rId2"/>
              </a:rPr>
              <a:t>http://www.ariscommunity.com/aris-</a:t>
            </a:r>
            <a:r>
              <a:rPr lang="en-US" dirty="0" smtClean="0">
                <a:hlinkClick r:id="rId2"/>
              </a:rPr>
              <a:t>express</a:t>
            </a:r>
            <a:endParaRPr lang="en-US" dirty="0" smtClean="0"/>
          </a:p>
          <a:p>
            <a:r>
              <a:rPr lang="en-US" dirty="0" smtClean="0"/>
              <a:t>Free</a:t>
            </a:r>
          </a:p>
          <a:p>
            <a:r>
              <a:rPr lang="en-US" dirty="0" smtClean="0"/>
              <a:t>Good documentation</a:t>
            </a:r>
          </a:p>
          <a:p>
            <a:r>
              <a:rPr lang="en-US" dirty="0" smtClean="0"/>
              <a:t>Windows only</a:t>
            </a:r>
          </a:p>
          <a:p>
            <a:r>
              <a:rPr lang="en-US" dirty="0" smtClean="0"/>
              <a:t>Full version available</a:t>
            </a:r>
            <a:endParaRPr lang="en-US" dirty="0"/>
          </a:p>
        </p:txBody>
      </p:sp>
    </p:spTree>
    <p:extLst>
      <p:ext uri="{BB962C8B-B14F-4D97-AF65-F5344CB8AC3E}">
        <p14:creationId xmlns:p14="http://schemas.microsoft.com/office/powerpoint/2010/main" val="3690495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457200" y="152400"/>
            <a:ext cx="7239000" cy="1371600"/>
          </a:xfrm>
        </p:spPr>
        <p:txBody>
          <a:bodyPr/>
          <a:lstStyle/>
          <a:p>
            <a:pPr eaLnBrk="1" fontAlgn="auto" hangingPunct="1">
              <a:spcAft>
                <a:spcPts val="0"/>
              </a:spcAft>
              <a:defRPr/>
            </a:pPr>
            <a:r>
              <a:rPr lang="en-US" b="1" dirty="0">
                <a:latin typeface="Tahoma" charset="0"/>
              </a:rPr>
              <a:t>A Strategy For Acceptance</a:t>
            </a:r>
          </a:p>
        </p:txBody>
      </p:sp>
      <p:sp>
        <p:nvSpPr>
          <p:cNvPr id="25602" name="Rectangle 3"/>
          <p:cNvSpPr>
            <a:spLocks noGrp="1" noChangeArrowheads="1"/>
          </p:cNvSpPr>
          <p:nvPr>
            <p:ph idx="1"/>
          </p:nvPr>
        </p:nvSpPr>
        <p:spPr>
          <a:xfrm>
            <a:off x="457200" y="1905000"/>
            <a:ext cx="4572000" cy="4114800"/>
          </a:xfrm>
        </p:spPr>
        <p:txBody>
          <a:bodyPr/>
          <a:lstStyle/>
          <a:p>
            <a:pPr eaLnBrk="1" hangingPunct="1"/>
            <a:r>
              <a:rPr lang="en-US">
                <a:latin typeface="Tahoma" charset="0"/>
              </a:rPr>
              <a:t>Make the business case in cost vs. benefits.</a:t>
            </a:r>
          </a:p>
          <a:p>
            <a:pPr marL="566738" lvl="1" indent="-230188" eaLnBrk="1" hangingPunct="1"/>
            <a:r>
              <a:rPr lang="en-US">
                <a:latin typeface="Tahoma" charset="0"/>
              </a:rPr>
              <a:t>Also, bring out the reality of having a free tool vs. no tool.</a:t>
            </a:r>
          </a:p>
          <a:p>
            <a:pPr eaLnBrk="1" hangingPunct="1"/>
            <a:r>
              <a:rPr lang="en-US">
                <a:latin typeface="Tahoma" charset="0"/>
              </a:rPr>
              <a:t>Include information about companies like Sun, IBM, and Microsoft that have contributed open-source and free software.</a:t>
            </a:r>
          </a:p>
        </p:txBody>
      </p:sp>
      <p:pic>
        <p:nvPicPr>
          <p:cNvPr id="25603" name="Picture 1" descr="cost benefi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905000"/>
            <a:ext cx="3121025"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Others?</a:t>
            </a:r>
          </a:p>
        </p:txBody>
      </p:sp>
      <p:sp>
        <p:nvSpPr>
          <p:cNvPr id="86018" name="Rectangle 3"/>
          <p:cNvSpPr>
            <a:spLocks noGrp="1" noChangeArrowheads="1"/>
          </p:cNvSpPr>
          <p:nvPr>
            <p:ph idx="1"/>
          </p:nvPr>
        </p:nvSpPr>
        <p:spPr>
          <a:xfrm>
            <a:off x="838200" y="2133600"/>
            <a:ext cx="7772400" cy="4114800"/>
          </a:xfrm>
        </p:spPr>
        <p:txBody>
          <a:bodyPr/>
          <a:lstStyle/>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381000" y="304800"/>
            <a:ext cx="5791200" cy="990600"/>
          </a:xfrm>
        </p:spPr>
        <p:txBody>
          <a:bodyPr/>
          <a:lstStyle/>
          <a:p>
            <a:pPr eaLnBrk="1" fontAlgn="auto" hangingPunct="1">
              <a:spcAft>
                <a:spcPts val="0"/>
              </a:spcAft>
              <a:defRPr/>
            </a:pPr>
            <a:r>
              <a:rPr lang="en-US" b="1" dirty="0">
                <a:latin typeface="Tahoma" charset="0"/>
              </a:rPr>
              <a:t>Test Execution</a:t>
            </a:r>
          </a:p>
        </p:txBody>
      </p:sp>
      <p:sp>
        <p:nvSpPr>
          <p:cNvPr id="81922" name="Rectangle 3"/>
          <p:cNvSpPr>
            <a:spLocks noGrp="1" noChangeArrowheads="1"/>
          </p:cNvSpPr>
          <p:nvPr>
            <p:ph idx="1"/>
          </p:nvPr>
        </p:nvSpPr>
        <p:spPr>
          <a:xfrm>
            <a:off x="533400" y="1752600"/>
            <a:ext cx="7772400" cy="4114800"/>
          </a:xfrm>
        </p:spPr>
        <p:txBody>
          <a:bodyPr/>
          <a:lstStyle/>
          <a:p>
            <a:pPr eaLnBrk="1" hangingPunct="1">
              <a:lnSpc>
                <a:spcPct val="90000"/>
              </a:lnSpc>
              <a:defRPr/>
            </a:pPr>
            <a:r>
              <a:rPr lang="en-US" dirty="0">
                <a:latin typeface="Tahoma" charset="0"/>
              </a:rPr>
              <a:t>Macro </a:t>
            </a:r>
            <a:r>
              <a:rPr lang="en-US" dirty="0" smtClean="0">
                <a:latin typeface="Tahoma" charset="0"/>
              </a:rPr>
              <a:t>Scheduler</a:t>
            </a:r>
          </a:p>
          <a:p>
            <a:pPr lvl="1" eaLnBrk="1" hangingPunct="1">
              <a:lnSpc>
                <a:spcPct val="90000"/>
              </a:lnSpc>
              <a:defRPr/>
            </a:pPr>
            <a:r>
              <a:rPr lang="en-US" dirty="0" err="1" smtClean="0">
                <a:latin typeface="Tahoma" charset="0"/>
              </a:rPr>
              <a:t>www.mjtnet.com</a:t>
            </a:r>
            <a:endParaRPr lang="en-US" dirty="0" smtClean="0">
              <a:latin typeface="Tahoma" charset="0"/>
            </a:endParaRPr>
          </a:p>
          <a:p>
            <a:pPr lvl="1" eaLnBrk="1" hangingPunct="1">
              <a:lnSpc>
                <a:spcPct val="90000"/>
              </a:lnSpc>
              <a:defRPr/>
            </a:pPr>
            <a:r>
              <a:rPr lang="en-US" dirty="0" smtClean="0">
                <a:latin typeface="Tahoma" charset="0"/>
              </a:rPr>
              <a:t>Windows only</a:t>
            </a:r>
          </a:p>
          <a:p>
            <a:pPr lvl="1" eaLnBrk="1" hangingPunct="1">
              <a:lnSpc>
                <a:spcPct val="90000"/>
              </a:lnSpc>
              <a:defRPr/>
            </a:pPr>
            <a:r>
              <a:rPr lang="en-US" dirty="0" smtClean="0">
                <a:latin typeface="Tahoma" charset="0"/>
              </a:rPr>
              <a:t>Row/Column oriented</a:t>
            </a:r>
          </a:p>
          <a:p>
            <a:pPr lvl="2" eaLnBrk="1" hangingPunct="1">
              <a:lnSpc>
                <a:spcPct val="90000"/>
              </a:lnSpc>
              <a:defRPr/>
            </a:pPr>
            <a:r>
              <a:rPr lang="en-US" sz="2000" dirty="0" smtClean="0">
                <a:latin typeface="Tahoma" charset="0"/>
              </a:rPr>
              <a:t>Has object recognition for some Windows objects</a:t>
            </a:r>
          </a:p>
          <a:p>
            <a:pPr lvl="2" eaLnBrk="1" hangingPunct="1">
              <a:lnSpc>
                <a:spcPct val="90000"/>
              </a:lnSpc>
              <a:defRPr/>
            </a:pPr>
            <a:r>
              <a:rPr lang="en-US" sz="2000" dirty="0" smtClean="0">
                <a:latin typeface="Tahoma" charset="0"/>
              </a:rPr>
              <a:t>Will execute VB Script</a:t>
            </a:r>
          </a:p>
          <a:p>
            <a:pPr lvl="1" eaLnBrk="1" hangingPunct="1">
              <a:lnSpc>
                <a:spcPct val="90000"/>
              </a:lnSpc>
              <a:defRPr/>
            </a:pPr>
            <a:r>
              <a:rPr lang="en-US" dirty="0" smtClean="0">
                <a:latin typeface="Tahoma" charset="0"/>
              </a:rPr>
              <a:t>$29 to $195 per individual license</a:t>
            </a:r>
          </a:p>
          <a:p>
            <a:pPr lvl="1" eaLnBrk="1" hangingPunct="1">
              <a:lnSpc>
                <a:spcPct val="90000"/>
              </a:lnSpc>
              <a:defRPr/>
            </a:pPr>
            <a:r>
              <a:rPr lang="en-US" dirty="0" smtClean="0">
                <a:latin typeface="Tahoma" charset="0"/>
              </a:rPr>
              <a:t>$595 for enterprise license</a:t>
            </a:r>
          </a:p>
          <a:p>
            <a:pPr lvl="1" eaLnBrk="1" hangingPunct="1">
              <a:lnSpc>
                <a:spcPct val="90000"/>
              </a:lnSpc>
              <a:defRPr/>
            </a:pPr>
            <a:r>
              <a:rPr lang="en-US" dirty="0" smtClean="0">
                <a:latin typeface="Tahoma" charset="0"/>
              </a:rPr>
              <a:t>Like capture/playback, but no comparison features</a:t>
            </a:r>
          </a:p>
          <a:p>
            <a:pPr lvl="1" eaLnBrk="1" hangingPunct="1">
              <a:lnSpc>
                <a:spcPct val="90000"/>
              </a:lnSpc>
              <a:defRPr/>
            </a:pPr>
            <a:r>
              <a:rPr lang="en-US" dirty="0" smtClean="0">
                <a:latin typeface="Tahoma" charset="0"/>
              </a:rPr>
              <a:t>Has a very robust scripting language</a:t>
            </a:r>
          </a:p>
          <a:p>
            <a:pPr marL="344487" lvl="1" indent="0" eaLnBrk="1" hangingPunct="1">
              <a:lnSpc>
                <a:spcPct val="90000"/>
              </a:lnSpc>
              <a:buFont typeface="Arial" charset="0"/>
              <a:buNone/>
              <a:defRPr/>
            </a:pPr>
            <a:endParaRPr lang="en-US" dirty="0">
              <a:latin typeface="Tahoma" charset="0"/>
            </a:endParaRPr>
          </a:p>
        </p:txBody>
      </p:sp>
      <p:pic>
        <p:nvPicPr>
          <p:cNvPr id="87043" name="Picture 18" descr="C:\Documents and Settings\Owner\My Documents\My Pictures\macrosch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05000"/>
            <a:ext cx="2068513"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533400" y="304800"/>
            <a:ext cx="7772400" cy="838200"/>
          </a:xfrm>
        </p:spPr>
        <p:txBody>
          <a:bodyPr>
            <a:normAutofit fontScale="90000"/>
          </a:bodyPr>
          <a:lstStyle/>
          <a:p>
            <a:pPr eaLnBrk="1" fontAlgn="auto" hangingPunct="1">
              <a:spcAft>
                <a:spcPts val="0"/>
              </a:spcAft>
              <a:defRPr/>
            </a:pPr>
            <a:r>
              <a:rPr lang="en-US" b="1" dirty="0">
                <a:latin typeface="Arial" charset="0"/>
              </a:rPr>
              <a:t>Macro Scheduler Main Interface</a:t>
            </a:r>
          </a:p>
        </p:txBody>
      </p:sp>
      <p:pic>
        <p:nvPicPr>
          <p:cNvPr id="89090" name="Picture 3" descr="Z:\randallrice On My Mac\Desktop\Screen shot 2010-03-01 at 1.52.34 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295400"/>
            <a:ext cx="62484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533400" y="228600"/>
            <a:ext cx="7772400" cy="685800"/>
          </a:xfrm>
        </p:spPr>
        <p:txBody>
          <a:bodyPr>
            <a:normAutofit fontScale="90000"/>
          </a:bodyPr>
          <a:lstStyle/>
          <a:p>
            <a:pPr eaLnBrk="1" fontAlgn="auto" hangingPunct="1">
              <a:spcAft>
                <a:spcPts val="0"/>
              </a:spcAft>
              <a:defRPr/>
            </a:pPr>
            <a:r>
              <a:rPr lang="en-US" b="1" dirty="0">
                <a:latin typeface="Arial" charset="0"/>
              </a:rPr>
              <a:t>Macro Scheduler Script Editor</a:t>
            </a:r>
          </a:p>
        </p:txBody>
      </p:sp>
      <p:pic>
        <p:nvPicPr>
          <p:cNvPr id="91138" name="Picture 3" descr="Z:\randallrice On My Mac\Desktop\Screen shot 2010-03-01 at 1.56.28 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19200"/>
            <a:ext cx="6691313"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457200" y="304800"/>
            <a:ext cx="7793038" cy="838200"/>
          </a:xfrm>
        </p:spPr>
        <p:txBody>
          <a:bodyPr/>
          <a:lstStyle/>
          <a:p>
            <a:pPr eaLnBrk="1" fontAlgn="auto" hangingPunct="1">
              <a:spcAft>
                <a:spcPts val="0"/>
              </a:spcAft>
              <a:defRPr/>
            </a:pPr>
            <a:r>
              <a:rPr lang="en-US" b="1" dirty="0">
                <a:latin typeface="Arial" charset="0"/>
              </a:rPr>
              <a:t>Example Script (1)</a:t>
            </a:r>
          </a:p>
        </p:txBody>
      </p:sp>
      <p:pic>
        <p:nvPicPr>
          <p:cNvPr id="93186" name="Picture 3" descr="Z:\randallrice On My Mac\Desktop\Screen shot 2010-03-01 at 2.07.22 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600200"/>
            <a:ext cx="35496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4724400" y="2681288"/>
            <a:ext cx="3429000" cy="366712"/>
            <a:chOff x="2976" y="1689"/>
            <a:chExt cx="2160" cy="231"/>
          </a:xfrm>
        </p:grpSpPr>
        <p:sp>
          <p:nvSpPr>
            <p:cNvPr id="93197" name="Text Box 5"/>
            <p:cNvSpPr txBox="1">
              <a:spLocks noChangeArrowheads="1"/>
            </p:cNvSpPr>
            <p:nvPr/>
          </p:nvSpPr>
          <p:spPr bwMode="auto">
            <a:xfrm>
              <a:off x="4188" y="1689"/>
              <a:ext cx="9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latin typeface="Arial" charset="0"/>
                </a:rPr>
                <a:t>Row, column</a:t>
              </a:r>
            </a:p>
          </p:txBody>
        </p:sp>
        <p:sp>
          <p:nvSpPr>
            <p:cNvPr id="93198" name="Line 6"/>
            <p:cNvSpPr>
              <a:spLocks noChangeShapeType="1"/>
            </p:cNvSpPr>
            <p:nvPr/>
          </p:nvSpPr>
          <p:spPr bwMode="auto">
            <a:xfrm flipH="1">
              <a:off x="2976" y="1776"/>
              <a:ext cx="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7"/>
          <p:cNvGrpSpPr>
            <a:grpSpLocks/>
          </p:cNvGrpSpPr>
          <p:nvPr/>
        </p:nvGrpSpPr>
        <p:grpSpPr bwMode="auto">
          <a:xfrm>
            <a:off x="4114800" y="3062288"/>
            <a:ext cx="3352800" cy="366712"/>
            <a:chOff x="2592" y="1929"/>
            <a:chExt cx="2112" cy="231"/>
          </a:xfrm>
        </p:grpSpPr>
        <p:sp>
          <p:nvSpPr>
            <p:cNvPr id="93195" name="Text Box 8"/>
            <p:cNvSpPr txBox="1">
              <a:spLocks noChangeArrowheads="1"/>
            </p:cNvSpPr>
            <p:nvPr/>
          </p:nvSpPr>
          <p:spPr bwMode="auto">
            <a:xfrm>
              <a:off x="4166" y="1929"/>
              <a:ext cx="5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latin typeface="Arial" charset="0"/>
                </a:rPr>
                <a:t>Data</a:t>
              </a:r>
            </a:p>
          </p:txBody>
        </p:sp>
        <p:sp>
          <p:nvSpPr>
            <p:cNvPr id="93196" name="Line 9"/>
            <p:cNvSpPr>
              <a:spLocks noChangeShapeType="1"/>
            </p:cNvSpPr>
            <p:nvPr/>
          </p:nvSpPr>
          <p:spPr bwMode="auto">
            <a:xfrm flipH="1">
              <a:off x="2592" y="2064"/>
              <a:ext cx="15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10"/>
          <p:cNvGrpSpPr>
            <a:grpSpLocks/>
          </p:cNvGrpSpPr>
          <p:nvPr/>
        </p:nvGrpSpPr>
        <p:grpSpPr bwMode="auto">
          <a:xfrm>
            <a:off x="4038600" y="3922713"/>
            <a:ext cx="3711575" cy="366712"/>
            <a:chOff x="2544" y="2471"/>
            <a:chExt cx="2338" cy="231"/>
          </a:xfrm>
        </p:grpSpPr>
        <p:sp>
          <p:nvSpPr>
            <p:cNvPr id="93193" name="Text Box 11"/>
            <p:cNvSpPr txBox="1">
              <a:spLocks noChangeArrowheads="1"/>
            </p:cNvSpPr>
            <p:nvPr/>
          </p:nvSpPr>
          <p:spPr bwMode="auto">
            <a:xfrm>
              <a:off x="4166" y="2471"/>
              <a:ext cx="7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latin typeface="Arial" charset="0"/>
                </a:rPr>
                <a:t>Wait time</a:t>
              </a:r>
            </a:p>
          </p:txBody>
        </p:sp>
        <p:sp>
          <p:nvSpPr>
            <p:cNvPr id="93194" name="Line 12"/>
            <p:cNvSpPr>
              <a:spLocks noChangeShapeType="1"/>
            </p:cNvSpPr>
            <p:nvPr/>
          </p:nvSpPr>
          <p:spPr bwMode="auto">
            <a:xfrm flipH="1">
              <a:off x="2544" y="2592"/>
              <a:ext cx="163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 name="Group 13"/>
          <p:cNvGrpSpPr>
            <a:grpSpLocks/>
          </p:cNvGrpSpPr>
          <p:nvPr/>
        </p:nvGrpSpPr>
        <p:grpSpPr bwMode="auto">
          <a:xfrm>
            <a:off x="3962400" y="3443288"/>
            <a:ext cx="3851275" cy="366712"/>
            <a:chOff x="2496" y="2169"/>
            <a:chExt cx="2426" cy="231"/>
          </a:xfrm>
        </p:grpSpPr>
        <p:sp>
          <p:nvSpPr>
            <p:cNvPr id="93191" name="Text Box 14"/>
            <p:cNvSpPr txBox="1">
              <a:spLocks noChangeArrowheads="1"/>
            </p:cNvSpPr>
            <p:nvPr/>
          </p:nvSpPr>
          <p:spPr bwMode="auto">
            <a:xfrm>
              <a:off x="4166" y="2169"/>
              <a:ext cx="7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latin typeface="Arial" charset="0"/>
                </a:rPr>
                <a:t>Keystroke</a:t>
              </a:r>
            </a:p>
          </p:txBody>
        </p:sp>
        <p:sp>
          <p:nvSpPr>
            <p:cNvPr id="93192" name="Line 15"/>
            <p:cNvSpPr>
              <a:spLocks noChangeShapeType="1"/>
            </p:cNvSpPr>
            <p:nvPr/>
          </p:nvSpPr>
          <p:spPr bwMode="auto">
            <a:xfrm flipH="1">
              <a:off x="2496" y="2256"/>
              <a:ext cx="168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457200" y="457200"/>
            <a:ext cx="5791200" cy="685800"/>
          </a:xfrm>
        </p:spPr>
        <p:txBody>
          <a:bodyPr/>
          <a:lstStyle/>
          <a:p>
            <a:pPr eaLnBrk="1" fontAlgn="auto" hangingPunct="1">
              <a:spcAft>
                <a:spcPts val="0"/>
              </a:spcAft>
              <a:defRPr/>
            </a:pPr>
            <a:r>
              <a:rPr lang="en-US" b="1" dirty="0">
                <a:latin typeface="Arial" charset="0"/>
              </a:rPr>
              <a:t>Example Script (2)</a:t>
            </a:r>
          </a:p>
        </p:txBody>
      </p:sp>
      <p:pic>
        <p:nvPicPr>
          <p:cNvPr id="95234" name="Picture 3" descr="Z:\randallrice On My Mac\Desktop\Screen shot 2010-03-01 at 2.09.30 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676400"/>
            <a:ext cx="44434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441325" y="2017713"/>
            <a:ext cx="2225675" cy="641350"/>
            <a:chOff x="278" y="1271"/>
            <a:chExt cx="1402" cy="404"/>
          </a:xfrm>
        </p:grpSpPr>
        <p:sp>
          <p:nvSpPr>
            <p:cNvPr id="95239" name="Text Box 5"/>
            <p:cNvSpPr txBox="1">
              <a:spLocks noChangeArrowheads="1"/>
            </p:cNvSpPr>
            <p:nvPr/>
          </p:nvSpPr>
          <p:spPr bwMode="auto">
            <a:xfrm>
              <a:off x="278" y="1271"/>
              <a:ext cx="8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latin typeface="Arial" charset="0"/>
                </a:rPr>
                <a:t>Object</a:t>
              </a:r>
            </a:p>
            <a:p>
              <a:pPr eaLnBrk="1" hangingPunct="1"/>
              <a:r>
                <a:rPr lang="en-US" sz="1800">
                  <a:latin typeface="Arial" charset="0"/>
                </a:rPr>
                <a:t>Recognition</a:t>
              </a:r>
            </a:p>
          </p:txBody>
        </p:sp>
        <p:sp>
          <p:nvSpPr>
            <p:cNvPr id="95240" name="Line 6"/>
            <p:cNvSpPr>
              <a:spLocks noChangeShapeType="1"/>
            </p:cNvSpPr>
            <p:nvPr/>
          </p:nvSpPr>
          <p:spPr bwMode="auto">
            <a:xfrm>
              <a:off x="912" y="1392"/>
              <a:ext cx="76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7"/>
          <p:cNvGrpSpPr>
            <a:grpSpLocks/>
          </p:cNvGrpSpPr>
          <p:nvPr/>
        </p:nvGrpSpPr>
        <p:grpSpPr bwMode="auto">
          <a:xfrm>
            <a:off x="441325" y="3236913"/>
            <a:ext cx="2225675" cy="641350"/>
            <a:chOff x="278" y="2039"/>
            <a:chExt cx="1402" cy="404"/>
          </a:xfrm>
        </p:grpSpPr>
        <p:sp>
          <p:nvSpPr>
            <p:cNvPr id="95237" name="Text Box 8"/>
            <p:cNvSpPr txBox="1">
              <a:spLocks noChangeArrowheads="1"/>
            </p:cNvSpPr>
            <p:nvPr/>
          </p:nvSpPr>
          <p:spPr bwMode="auto">
            <a:xfrm>
              <a:off x="278" y="2039"/>
              <a:ext cx="7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latin typeface="Arial" charset="0"/>
                </a:rPr>
                <a:t>Duplicated</a:t>
              </a:r>
            </a:p>
            <a:p>
              <a:pPr eaLnBrk="1" hangingPunct="1"/>
              <a:r>
                <a:rPr lang="en-US" sz="1800">
                  <a:latin typeface="Arial" charset="0"/>
                </a:rPr>
                <a:t>Data</a:t>
              </a:r>
            </a:p>
          </p:txBody>
        </p:sp>
        <p:sp>
          <p:nvSpPr>
            <p:cNvPr id="95238" name="Line 9"/>
            <p:cNvSpPr>
              <a:spLocks noChangeShapeType="1"/>
            </p:cNvSpPr>
            <p:nvPr/>
          </p:nvSpPr>
          <p:spPr bwMode="auto">
            <a:xfrm>
              <a:off x="1056" y="2208"/>
              <a:ext cx="62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381000" y="228600"/>
            <a:ext cx="7772400" cy="838200"/>
          </a:xfrm>
        </p:spPr>
        <p:txBody>
          <a:bodyPr/>
          <a:lstStyle/>
          <a:p>
            <a:pPr eaLnBrk="1" fontAlgn="auto" hangingPunct="1">
              <a:spcAft>
                <a:spcPts val="0"/>
              </a:spcAft>
              <a:defRPr/>
            </a:pPr>
            <a:r>
              <a:rPr lang="en-US" b="1" dirty="0">
                <a:latin typeface="Arial" charset="0"/>
              </a:rPr>
              <a:t>Sample Data-Driven Script</a:t>
            </a:r>
          </a:p>
        </p:txBody>
      </p:sp>
      <p:pic>
        <p:nvPicPr>
          <p:cNvPr id="97282" name="Picture 3" descr="Z:\randallrice On My Mac\Desktop\Screen shot 2010-03-01 at 2.51.51 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19200"/>
            <a:ext cx="43434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304800" y="1828800"/>
            <a:ext cx="2590800" cy="366713"/>
            <a:chOff x="192" y="1152"/>
            <a:chExt cx="1632" cy="231"/>
          </a:xfrm>
        </p:grpSpPr>
        <p:sp>
          <p:nvSpPr>
            <p:cNvPr id="97293" name="Text Box 5"/>
            <p:cNvSpPr txBox="1">
              <a:spLocks noChangeArrowheads="1"/>
            </p:cNvSpPr>
            <p:nvPr/>
          </p:nvSpPr>
          <p:spPr bwMode="auto">
            <a:xfrm>
              <a:off x="192" y="1152"/>
              <a:ext cx="10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latin typeface="Arial" charset="0"/>
                </a:rPr>
                <a:t>Test Data File</a:t>
              </a:r>
            </a:p>
          </p:txBody>
        </p:sp>
        <p:sp>
          <p:nvSpPr>
            <p:cNvPr id="97294" name="Line 6"/>
            <p:cNvSpPr>
              <a:spLocks noChangeShapeType="1"/>
            </p:cNvSpPr>
            <p:nvPr/>
          </p:nvSpPr>
          <p:spPr bwMode="auto">
            <a:xfrm>
              <a:off x="1200" y="1296"/>
              <a:ext cx="62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7"/>
          <p:cNvGrpSpPr>
            <a:grpSpLocks/>
          </p:cNvGrpSpPr>
          <p:nvPr/>
        </p:nvGrpSpPr>
        <p:grpSpPr bwMode="auto">
          <a:xfrm>
            <a:off x="5562600" y="2093913"/>
            <a:ext cx="1438275" cy="366712"/>
            <a:chOff x="3504" y="1319"/>
            <a:chExt cx="906" cy="231"/>
          </a:xfrm>
        </p:grpSpPr>
        <p:sp>
          <p:nvSpPr>
            <p:cNvPr id="97291" name="Text Box 8"/>
            <p:cNvSpPr txBox="1">
              <a:spLocks noChangeArrowheads="1"/>
            </p:cNvSpPr>
            <p:nvPr/>
          </p:nvSpPr>
          <p:spPr bwMode="auto">
            <a:xfrm>
              <a:off x="3974" y="1319"/>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latin typeface="Arial" charset="0"/>
                </a:rPr>
                <a:t>Loop</a:t>
              </a:r>
            </a:p>
          </p:txBody>
        </p:sp>
        <p:sp>
          <p:nvSpPr>
            <p:cNvPr id="97292" name="Line 9"/>
            <p:cNvSpPr>
              <a:spLocks noChangeShapeType="1"/>
            </p:cNvSpPr>
            <p:nvPr/>
          </p:nvSpPr>
          <p:spPr bwMode="auto">
            <a:xfrm flipH="1">
              <a:off x="3504" y="1440"/>
              <a:ext cx="48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10"/>
          <p:cNvGrpSpPr>
            <a:grpSpLocks/>
          </p:cNvGrpSpPr>
          <p:nvPr/>
        </p:nvGrpSpPr>
        <p:grpSpPr bwMode="auto">
          <a:xfrm>
            <a:off x="441325" y="5751513"/>
            <a:ext cx="2454275" cy="366712"/>
            <a:chOff x="278" y="3623"/>
            <a:chExt cx="1546" cy="231"/>
          </a:xfrm>
        </p:grpSpPr>
        <p:sp>
          <p:nvSpPr>
            <p:cNvPr id="97289" name="Text Box 11"/>
            <p:cNvSpPr txBox="1">
              <a:spLocks noChangeArrowheads="1"/>
            </p:cNvSpPr>
            <p:nvPr/>
          </p:nvSpPr>
          <p:spPr bwMode="auto">
            <a:xfrm>
              <a:off x="278" y="3623"/>
              <a:ext cx="10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latin typeface="Arial" charset="0"/>
                </a:rPr>
                <a:t>Read from file</a:t>
              </a:r>
            </a:p>
          </p:txBody>
        </p:sp>
        <p:sp>
          <p:nvSpPr>
            <p:cNvPr id="97290" name="Line 12"/>
            <p:cNvSpPr>
              <a:spLocks noChangeShapeType="1"/>
            </p:cNvSpPr>
            <p:nvPr/>
          </p:nvSpPr>
          <p:spPr bwMode="auto">
            <a:xfrm>
              <a:off x="1296" y="3744"/>
              <a:ext cx="52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 name="Group 13"/>
          <p:cNvGrpSpPr>
            <a:grpSpLocks/>
          </p:cNvGrpSpPr>
          <p:nvPr/>
        </p:nvGrpSpPr>
        <p:grpSpPr bwMode="auto">
          <a:xfrm>
            <a:off x="4191000" y="5980113"/>
            <a:ext cx="3736975" cy="366712"/>
            <a:chOff x="2640" y="3767"/>
            <a:chExt cx="2354" cy="231"/>
          </a:xfrm>
        </p:grpSpPr>
        <p:sp>
          <p:nvSpPr>
            <p:cNvPr id="97287" name="Text Box 14"/>
            <p:cNvSpPr txBox="1">
              <a:spLocks noChangeArrowheads="1"/>
            </p:cNvSpPr>
            <p:nvPr/>
          </p:nvSpPr>
          <p:spPr bwMode="auto">
            <a:xfrm>
              <a:off x="3926" y="3767"/>
              <a:ext cx="10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latin typeface="Arial" charset="0"/>
                </a:rPr>
                <a:t>Input to screen</a:t>
              </a:r>
            </a:p>
          </p:txBody>
        </p:sp>
        <p:sp>
          <p:nvSpPr>
            <p:cNvPr id="97288" name="Line 15"/>
            <p:cNvSpPr>
              <a:spLocks noChangeShapeType="1"/>
            </p:cNvSpPr>
            <p:nvPr/>
          </p:nvSpPr>
          <p:spPr bwMode="auto">
            <a:xfrm flipH="1">
              <a:off x="2640" y="3888"/>
              <a:ext cx="124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457200" y="381000"/>
            <a:ext cx="5791200" cy="762000"/>
          </a:xfrm>
        </p:spPr>
        <p:txBody>
          <a:bodyPr/>
          <a:lstStyle/>
          <a:p>
            <a:pPr eaLnBrk="1" fontAlgn="auto" hangingPunct="1">
              <a:spcAft>
                <a:spcPts val="0"/>
              </a:spcAft>
              <a:defRPr/>
            </a:pPr>
            <a:r>
              <a:rPr lang="en-US" b="1" dirty="0">
                <a:latin typeface="Tahoma" charset="0"/>
              </a:rPr>
              <a:t>Selenium IDE</a:t>
            </a:r>
          </a:p>
        </p:txBody>
      </p:sp>
      <p:sp>
        <p:nvSpPr>
          <p:cNvPr id="99330" name="Rectangle 3"/>
          <p:cNvSpPr>
            <a:spLocks noGrp="1" noChangeArrowheads="1"/>
          </p:cNvSpPr>
          <p:nvPr>
            <p:ph idx="1"/>
          </p:nvPr>
        </p:nvSpPr>
        <p:spPr>
          <a:xfrm>
            <a:off x="533400" y="1752600"/>
            <a:ext cx="7772400" cy="4114800"/>
          </a:xfrm>
        </p:spPr>
        <p:txBody>
          <a:bodyPr/>
          <a:lstStyle/>
          <a:p>
            <a:pPr eaLnBrk="1" hangingPunct="1"/>
            <a:r>
              <a:rPr lang="en-US">
                <a:latin typeface="Tahoma" charset="0"/>
              </a:rPr>
              <a:t>Firefox add-on that records clicks, typing, and other actions to make a test, which you can play back in the browser.</a:t>
            </a:r>
          </a:p>
          <a:p>
            <a:pPr lvl="1" eaLnBrk="1" hangingPunct="1">
              <a:lnSpc>
                <a:spcPct val="90000"/>
              </a:lnSpc>
            </a:pPr>
            <a:r>
              <a:rPr lang="en-US">
                <a:latin typeface="Tahoma" charset="0"/>
                <a:cs typeface="ＭＳ Ｐゴシック" charset="0"/>
              </a:rPr>
              <a:t>Not just a recording tool: it is a complete IDE. </a:t>
            </a:r>
          </a:p>
          <a:p>
            <a:pPr lvl="1" eaLnBrk="1" hangingPunct="1">
              <a:lnSpc>
                <a:spcPct val="90000"/>
              </a:lnSpc>
            </a:pPr>
            <a:r>
              <a:rPr lang="en-US">
                <a:latin typeface="Tahoma" charset="0"/>
                <a:cs typeface="ＭＳ Ｐゴシック" charset="0"/>
              </a:rPr>
              <a:t>You can choose to use its recording capability, or you may edit your scripts by hand. </a:t>
            </a:r>
          </a:p>
          <a:p>
            <a:pPr lvl="1" eaLnBrk="1" hangingPunct="1">
              <a:lnSpc>
                <a:spcPct val="90000"/>
              </a:lnSpc>
            </a:pPr>
            <a:r>
              <a:rPr lang="en-US">
                <a:latin typeface="Tahoma" charset="0"/>
                <a:cs typeface="ＭＳ Ｐゴシック" charset="0"/>
              </a:rPr>
              <a:t>Autocomplete support and the ability to move commands around quickly.</a:t>
            </a:r>
          </a:p>
          <a:p>
            <a:pPr lvl="1" eaLnBrk="1" hangingPunct="1">
              <a:lnSpc>
                <a:spcPct val="90000"/>
              </a:lnSpc>
            </a:pPr>
            <a:r>
              <a:rPr lang="en-US">
                <a:latin typeface="Arial" charset="0"/>
              </a:rPr>
              <a:t>http://seleniumhq.org</a:t>
            </a:r>
          </a:p>
          <a:p>
            <a:pPr lvl="1" eaLnBrk="1" hangingPunct="1">
              <a:lnSpc>
                <a:spcPct val="90000"/>
              </a:lnSpc>
            </a:pPr>
            <a:endParaRPr lang="en-US">
              <a:latin typeface="Tahoma" charset="0"/>
              <a:cs typeface="ＭＳ Ｐゴシック" charset="0"/>
            </a:endParaRPr>
          </a:p>
          <a:p>
            <a:pPr eaLnBrk="1" hangingPunct="1"/>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457200" y="152400"/>
            <a:ext cx="7086600" cy="1371600"/>
          </a:xfrm>
        </p:spPr>
        <p:txBody>
          <a:bodyPr/>
          <a:lstStyle/>
          <a:p>
            <a:pPr eaLnBrk="1" fontAlgn="auto" hangingPunct="1">
              <a:spcAft>
                <a:spcPts val="0"/>
              </a:spcAft>
              <a:defRPr/>
            </a:pPr>
            <a:r>
              <a:rPr lang="en-US" b="1" dirty="0">
                <a:latin typeface="Tahoma" charset="0"/>
              </a:rPr>
              <a:t>Selenium IDE Features</a:t>
            </a:r>
          </a:p>
        </p:txBody>
      </p:sp>
      <p:sp>
        <p:nvSpPr>
          <p:cNvPr id="100354" name="Rectangle 3"/>
          <p:cNvSpPr>
            <a:spLocks noGrp="1" noChangeArrowheads="1"/>
          </p:cNvSpPr>
          <p:nvPr>
            <p:ph idx="1"/>
          </p:nvPr>
        </p:nvSpPr>
        <p:spPr/>
        <p:txBody>
          <a:bodyPr/>
          <a:lstStyle/>
          <a:p>
            <a:pPr eaLnBrk="1" hangingPunct="1">
              <a:lnSpc>
                <a:spcPct val="90000"/>
              </a:lnSpc>
            </a:pPr>
            <a:r>
              <a:rPr lang="en-US">
                <a:latin typeface="Tahoma" charset="0"/>
              </a:rPr>
              <a:t>Easy record and playback</a:t>
            </a:r>
          </a:p>
          <a:p>
            <a:pPr eaLnBrk="1" hangingPunct="1">
              <a:lnSpc>
                <a:spcPct val="90000"/>
              </a:lnSpc>
            </a:pPr>
            <a:r>
              <a:rPr lang="en-US">
                <a:latin typeface="Tahoma" charset="0"/>
              </a:rPr>
              <a:t>Intelligent field selection will use IDs, names, or XPath as needed</a:t>
            </a:r>
          </a:p>
          <a:p>
            <a:pPr eaLnBrk="1" hangingPunct="1">
              <a:lnSpc>
                <a:spcPct val="90000"/>
              </a:lnSpc>
            </a:pPr>
            <a:r>
              <a:rPr lang="en-US">
                <a:latin typeface="Tahoma" charset="0"/>
              </a:rPr>
              <a:t>Autocomplete for all common Selenium commands</a:t>
            </a:r>
          </a:p>
          <a:p>
            <a:pPr eaLnBrk="1" hangingPunct="1">
              <a:lnSpc>
                <a:spcPct val="90000"/>
              </a:lnSpc>
            </a:pPr>
            <a:r>
              <a:rPr lang="en-US">
                <a:latin typeface="Tahoma" charset="0"/>
              </a:rPr>
              <a:t>Walk through tests</a:t>
            </a:r>
          </a:p>
          <a:p>
            <a:pPr eaLnBrk="1" hangingPunct="1">
              <a:lnSpc>
                <a:spcPct val="90000"/>
              </a:lnSpc>
            </a:pPr>
            <a:r>
              <a:rPr lang="en-US">
                <a:latin typeface="Tahoma" charset="0"/>
              </a:rPr>
              <a:t>Debug and set breakpoints</a:t>
            </a:r>
          </a:p>
          <a:p>
            <a:pPr eaLnBrk="1" hangingPunct="1">
              <a:lnSpc>
                <a:spcPct val="90000"/>
              </a:lnSpc>
            </a:pPr>
            <a:r>
              <a:rPr lang="en-US">
                <a:latin typeface="Tahoma" charset="0"/>
              </a:rPr>
              <a:t>Save tests as HTML, Ruby scripts, or any other format</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Selenium IDE Features (2)</a:t>
            </a:r>
          </a:p>
        </p:txBody>
      </p:sp>
      <p:sp>
        <p:nvSpPr>
          <p:cNvPr id="101378" name="Rectangle 3"/>
          <p:cNvSpPr>
            <a:spLocks noGrp="1" noChangeArrowheads="1"/>
          </p:cNvSpPr>
          <p:nvPr>
            <p:ph idx="1"/>
          </p:nvPr>
        </p:nvSpPr>
        <p:spPr>
          <a:xfrm>
            <a:off x="457200" y="1752600"/>
            <a:ext cx="3733800" cy="4373563"/>
          </a:xfrm>
        </p:spPr>
        <p:txBody>
          <a:bodyPr/>
          <a:lstStyle/>
          <a:p>
            <a:pPr eaLnBrk="1" hangingPunct="1"/>
            <a:r>
              <a:rPr lang="en-US">
                <a:latin typeface="Tahoma" charset="0"/>
              </a:rPr>
              <a:t>Support for Selenium user-extensions.js file</a:t>
            </a:r>
          </a:p>
          <a:p>
            <a:pPr eaLnBrk="1" hangingPunct="1"/>
            <a:r>
              <a:rPr lang="en-US">
                <a:latin typeface="Tahoma" charset="0"/>
              </a:rPr>
              <a:t>Option to automatically assert the title of every page</a:t>
            </a:r>
          </a:p>
          <a:p>
            <a:pPr eaLnBrk="1" hangingPunct="1"/>
            <a:r>
              <a:rPr lang="en-US">
                <a:latin typeface="Tahoma" charset="0"/>
              </a:rPr>
              <a:t>NEW! Easy customization through plugins</a:t>
            </a:r>
          </a:p>
          <a:p>
            <a:pPr eaLnBrk="1" hangingPunct="1"/>
            <a:endParaRPr lang="en-US">
              <a:latin typeface="Tahoma" charset="0"/>
            </a:endParaRPr>
          </a:p>
        </p:txBody>
      </p:sp>
      <p:pic>
        <p:nvPicPr>
          <p:cNvPr id="101379" name="Picture 4" descr="Z:\randallrice On My Mac\Pictures\selenium-id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81000"/>
            <a:ext cx="4572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26"/>
          <p:cNvSpPr>
            <a:spLocks noGrp="1" noChangeArrowheads="1"/>
          </p:cNvSpPr>
          <p:nvPr>
            <p:ph type="title"/>
          </p:nvPr>
        </p:nvSpPr>
        <p:spPr/>
        <p:txBody>
          <a:bodyPr/>
          <a:lstStyle/>
          <a:p>
            <a:pPr eaLnBrk="1" fontAlgn="auto" hangingPunct="1">
              <a:spcAft>
                <a:spcPts val="0"/>
              </a:spcAft>
              <a:defRPr/>
            </a:pPr>
            <a:r>
              <a:rPr lang="en-US" b="1" dirty="0">
                <a:latin typeface="Tahoma" charset="0"/>
              </a:rPr>
              <a:t>Think About Commercial Tools</a:t>
            </a:r>
          </a:p>
        </p:txBody>
      </p:sp>
      <p:sp>
        <p:nvSpPr>
          <p:cNvPr id="27650" name="Rectangle 1027"/>
          <p:cNvSpPr>
            <a:spLocks noGrp="1" noChangeArrowheads="1"/>
          </p:cNvSpPr>
          <p:nvPr>
            <p:ph idx="1"/>
          </p:nvPr>
        </p:nvSpPr>
        <p:spPr>
          <a:xfrm>
            <a:off x="533400" y="1981200"/>
            <a:ext cx="7772400" cy="4114800"/>
          </a:xfrm>
        </p:spPr>
        <p:txBody>
          <a:bodyPr/>
          <a:lstStyle/>
          <a:p>
            <a:pPr eaLnBrk="1" hangingPunct="1">
              <a:lnSpc>
                <a:spcPct val="90000"/>
              </a:lnSpc>
            </a:pPr>
            <a:r>
              <a:rPr lang="en-US">
                <a:latin typeface="Tahoma" charset="0"/>
              </a:rPr>
              <a:t>Security</a:t>
            </a:r>
          </a:p>
          <a:p>
            <a:pPr lvl="1" eaLnBrk="1" hangingPunct="1">
              <a:lnSpc>
                <a:spcPct val="90000"/>
              </a:lnSpc>
            </a:pPr>
            <a:r>
              <a:rPr lang="en-US">
                <a:latin typeface="Tahoma" charset="0"/>
              </a:rPr>
              <a:t>Do commercial tools have security issues?</a:t>
            </a:r>
          </a:p>
          <a:p>
            <a:pPr eaLnBrk="1" hangingPunct="1">
              <a:lnSpc>
                <a:spcPct val="90000"/>
              </a:lnSpc>
            </a:pPr>
            <a:r>
              <a:rPr lang="en-US">
                <a:latin typeface="Tahoma" charset="0"/>
              </a:rPr>
              <a:t>Vendor certainty</a:t>
            </a:r>
          </a:p>
          <a:p>
            <a:pPr lvl="1" eaLnBrk="1" hangingPunct="1">
              <a:lnSpc>
                <a:spcPct val="90000"/>
              </a:lnSpc>
            </a:pPr>
            <a:r>
              <a:rPr lang="en-US">
                <a:latin typeface="Tahoma" charset="0"/>
              </a:rPr>
              <a:t>Are larger vendors acquired?</a:t>
            </a:r>
          </a:p>
          <a:p>
            <a:pPr eaLnBrk="1" hangingPunct="1">
              <a:lnSpc>
                <a:spcPct val="90000"/>
              </a:lnSpc>
            </a:pPr>
            <a:r>
              <a:rPr lang="en-US">
                <a:latin typeface="Tahoma" charset="0"/>
              </a:rPr>
              <a:t>Direction of the tool</a:t>
            </a:r>
          </a:p>
          <a:p>
            <a:pPr lvl="1" eaLnBrk="1" hangingPunct="1">
              <a:lnSpc>
                <a:spcPct val="90000"/>
              </a:lnSpc>
            </a:pPr>
            <a:r>
              <a:rPr lang="en-US">
                <a:latin typeface="Tahoma" charset="0"/>
              </a:rPr>
              <a:t>Do major tools fade away?</a:t>
            </a:r>
          </a:p>
          <a:p>
            <a:pPr eaLnBrk="1" hangingPunct="1">
              <a:lnSpc>
                <a:spcPct val="90000"/>
              </a:lnSpc>
            </a:pPr>
            <a:r>
              <a:rPr lang="en-US">
                <a:latin typeface="Tahoma" charset="0"/>
              </a:rPr>
              <a:t>Support levels</a:t>
            </a:r>
          </a:p>
          <a:p>
            <a:pPr lvl="1" eaLnBrk="1" hangingPunct="1">
              <a:lnSpc>
                <a:spcPct val="90000"/>
              </a:lnSpc>
            </a:pPr>
            <a:r>
              <a:rPr lang="en-US">
                <a:latin typeface="Tahoma" charset="0"/>
              </a:rPr>
              <a:t>Are major tools well-supported?</a:t>
            </a:r>
          </a:p>
        </p:txBody>
      </p:sp>
      <p:pic>
        <p:nvPicPr>
          <p:cNvPr id="27651" name="Picture 1" descr="man_question_ma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057400"/>
            <a:ext cx="264160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fontAlgn="auto" hangingPunct="1">
              <a:spcAft>
                <a:spcPts val="0"/>
              </a:spcAft>
              <a:defRPr/>
            </a:pPr>
            <a:r>
              <a:rPr lang="en-US" b="1" dirty="0" err="1">
                <a:latin typeface="Tahoma" charset="0"/>
              </a:rPr>
              <a:t>iMacros</a:t>
            </a:r>
            <a:endParaRPr lang="en-US" b="1" dirty="0">
              <a:latin typeface="Tahoma" charset="0"/>
            </a:endParaRPr>
          </a:p>
        </p:txBody>
      </p:sp>
      <p:pic>
        <p:nvPicPr>
          <p:cNvPr id="102402" name="Picture 2" descr="Screen shot 2012-02-06 at 6.03.3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44700"/>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103426" name="Picture 2" descr="Screen shot 2012-02-06 at 6.04.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9700"/>
            <a:ext cx="76200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104450" name="Picture 2" descr="Screen shot 2012-02-06 at 6.04.4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6614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105474" name="Picture 2" descr="Screen shot 2012-02-06 at 6.05.2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2677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pPr eaLnBrk="1" fontAlgn="auto" hangingPunct="1">
              <a:spcAft>
                <a:spcPts val="0"/>
              </a:spcAft>
              <a:defRPr/>
            </a:pPr>
            <a:r>
              <a:rPr lang="en-US" b="1" dirty="0">
                <a:latin typeface="Tahoma" charset="0"/>
              </a:rPr>
              <a:t>Cubic Test</a:t>
            </a:r>
          </a:p>
        </p:txBody>
      </p:sp>
      <p:sp>
        <p:nvSpPr>
          <p:cNvPr id="106498" name="Content Placeholder 2"/>
          <p:cNvSpPr>
            <a:spLocks noGrp="1"/>
          </p:cNvSpPr>
          <p:nvPr>
            <p:ph idx="1"/>
          </p:nvPr>
        </p:nvSpPr>
        <p:spPr>
          <a:xfrm>
            <a:off x="457200" y="1752600"/>
            <a:ext cx="7772400" cy="4114800"/>
          </a:xfrm>
        </p:spPr>
        <p:txBody>
          <a:bodyPr/>
          <a:lstStyle/>
          <a:p>
            <a:pPr eaLnBrk="1" hangingPunct="1"/>
            <a:r>
              <a:rPr lang="en-US">
                <a:latin typeface="Tahoma" charset="0"/>
              </a:rPr>
              <a:t>CubicTest is a graphical Eclipse plug-in for writing Selenium and Watir tests.</a:t>
            </a:r>
          </a:p>
          <a:p>
            <a:pPr eaLnBrk="1" hangingPunct="1"/>
            <a:r>
              <a:rPr lang="en-US">
                <a:latin typeface="Tahoma" charset="0"/>
              </a:rPr>
              <a:t>CubicTest's test editor is centered around pages/states and transitions between these pages/states. </a:t>
            </a:r>
          </a:p>
          <a:p>
            <a:pPr eaLnBrk="1" hangingPunct="1"/>
            <a:r>
              <a:rPr lang="en-US">
                <a:latin typeface="Tahoma" charset="0"/>
              </a:rPr>
              <a:t>CubicTest features an innovative test recorder and test runner based on Selenium RC which are fully integrated with the graphical test editor. </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pPr eaLnBrk="1" fontAlgn="auto" hangingPunct="1">
              <a:spcAft>
                <a:spcPts val="0"/>
              </a:spcAft>
              <a:defRPr/>
            </a:pPr>
            <a:r>
              <a:rPr lang="en-US" b="1" dirty="0">
                <a:latin typeface="Tahoma" charset="0"/>
              </a:rPr>
              <a:t>Cubic </a:t>
            </a:r>
            <a:r>
              <a:rPr lang="en-US" b="1" dirty="0" smtClean="0">
                <a:latin typeface="Tahoma" charset="0"/>
              </a:rPr>
              <a:t>Test (2)</a:t>
            </a:r>
            <a:endParaRPr lang="en-US" b="1" dirty="0">
              <a:latin typeface="Tahoma" charset="0"/>
            </a:endParaRPr>
          </a:p>
        </p:txBody>
      </p:sp>
      <p:pic>
        <p:nvPicPr>
          <p:cNvPr id="108546" name="Picture 3" descr="Screen shot 2011-01-26 at 11.05.1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81200"/>
            <a:ext cx="68580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pPr eaLnBrk="1" fontAlgn="auto" hangingPunct="1">
              <a:spcAft>
                <a:spcPts val="0"/>
              </a:spcAft>
              <a:defRPr/>
            </a:pPr>
            <a:r>
              <a:rPr lang="en-US" b="1" dirty="0">
                <a:latin typeface="Tahoma" charset="0"/>
              </a:rPr>
              <a:t>Bad Boy</a:t>
            </a:r>
          </a:p>
        </p:txBody>
      </p:sp>
      <p:pic>
        <p:nvPicPr>
          <p:cNvPr id="110594" name="Picture 3" descr="badbo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28800"/>
            <a:ext cx="56388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pPr eaLnBrk="1" fontAlgn="auto" hangingPunct="1">
              <a:spcAft>
                <a:spcPts val="0"/>
              </a:spcAft>
              <a:defRPr/>
            </a:pPr>
            <a:r>
              <a:rPr lang="en-US" b="1" dirty="0">
                <a:latin typeface="Tahoma" charset="0"/>
              </a:rPr>
              <a:t>Bad </a:t>
            </a:r>
            <a:r>
              <a:rPr lang="en-US" b="1" dirty="0" smtClean="0">
                <a:latin typeface="Tahoma" charset="0"/>
              </a:rPr>
              <a:t>Boy (2)</a:t>
            </a:r>
            <a:endParaRPr lang="en-US" b="1" dirty="0">
              <a:latin typeface="Tahoma" charset="0"/>
            </a:endParaRPr>
          </a:p>
        </p:txBody>
      </p:sp>
      <p:sp>
        <p:nvSpPr>
          <p:cNvPr id="112642" name="Content Placeholder 2"/>
          <p:cNvSpPr>
            <a:spLocks noGrp="1"/>
          </p:cNvSpPr>
          <p:nvPr>
            <p:ph idx="1"/>
          </p:nvPr>
        </p:nvSpPr>
        <p:spPr/>
        <p:txBody>
          <a:bodyPr/>
          <a:lstStyle/>
          <a:p>
            <a:pPr eaLnBrk="1" hangingPunct="1"/>
            <a:r>
              <a:rPr lang="en-US">
                <a:latin typeface="Tahoma" charset="0"/>
              </a:rPr>
              <a:t>Record/playback</a:t>
            </a:r>
          </a:p>
          <a:p>
            <a:pPr eaLnBrk="1" hangingPunct="1"/>
            <a:r>
              <a:rPr lang="en-US">
                <a:latin typeface="Tahoma" charset="0"/>
              </a:rPr>
              <a:t>Free for individuals and deployments of 5 computers or less &amp; not-for-profits</a:t>
            </a:r>
          </a:p>
          <a:p>
            <a:pPr eaLnBrk="1" hangingPunct="1"/>
            <a:r>
              <a:rPr lang="en-US">
                <a:latin typeface="Tahoma" charset="0"/>
              </a:rPr>
              <a:t>$45/user license fee otherwise</a:t>
            </a:r>
          </a:p>
          <a:p>
            <a:pPr eaLnBrk="1" hangingPunct="1"/>
            <a:r>
              <a:rPr lang="en-US">
                <a:latin typeface="Tahoma" charset="0"/>
              </a:rPr>
              <a:t>http://www.badboy.com.au/</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pPr eaLnBrk="1" fontAlgn="auto" hangingPunct="1">
              <a:spcAft>
                <a:spcPts val="0"/>
              </a:spcAft>
              <a:defRPr/>
            </a:pPr>
            <a:r>
              <a:rPr lang="en-US" b="1" dirty="0">
                <a:latin typeface="Tahoma" charset="0"/>
              </a:rPr>
              <a:t>Cucumber</a:t>
            </a:r>
          </a:p>
        </p:txBody>
      </p:sp>
      <p:sp>
        <p:nvSpPr>
          <p:cNvPr id="113666" name="Content Placeholder 2"/>
          <p:cNvSpPr>
            <a:spLocks noGrp="1"/>
          </p:cNvSpPr>
          <p:nvPr>
            <p:ph idx="1"/>
          </p:nvPr>
        </p:nvSpPr>
        <p:spPr/>
        <p:txBody>
          <a:bodyPr/>
          <a:lstStyle/>
          <a:p>
            <a:pPr eaLnBrk="1" hangingPunct="1"/>
            <a:r>
              <a:rPr lang="en-US">
                <a:latin typeface="Tahoma" charset="0"/>
              </a:rPr>
              <a:t>Cucumber is a tool that executes plain-text functional descriptions as automated tests. </a:t>
            </a:r>
          </a:p>
          <a:p>
            <a:pPr eaLnBrk="1" hangingPunct="1"/>
            <a:r>
              <a:rPr lang="en-US">
                <a:latin typeface="Tahoma" charset="0"/>
              </a:rPr>
              <a:t>The language that Cucumber understands is called Gherkin</a:t>
            </a:r>
          </a:p>
          <a:p>
            <a:pPr eaLnBrk="1" hangingPunct="1"/>
            <a:r>
              <a:rPr lang="en-US">
                <a:latin typeface="Tahoma" charset="0"/>
              </a:rPr>
              <a:t>http://cukes.info/</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pPr eaLnBrk="1" fontAlgn="auto" hangingPunct="1">
              <a:spcAft>
                <a:spcPts val="0"/>
              </a:spcAft>
              <a:defRPr/>
            </a:pPr>
            <a:r>
              <a:rPr lang="en-US" b="1" dirty="0">
                <a:latin typeface="Tahoma" charset="0"/>
              </a:rPr>
              <a:t>Cucumber Language Example</a:t>
            </a:r>
          </a:p>
        </p:txBody>
      </p:sp>
      <p:pic>
        <p:nvPicPr>
          <p:cNvPr id="114690" name="Picture 3" descr="Screen shot 2011-01-27 at 2.34.5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974850"/>
            <a:ext cx="73025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What’</a:t>
            </a:r>
            <a:r>
              <a:rPr lang="en-US" altLang="ja-JP" b="1" dirty="0">
                <a:latin typeface="Tahoma" charset="0"/>
              </a:rPr>
              <a:t>s the Answer?</a:t>
            </a:r>
            <a:endParaRPr lang="en-US" b="1" dirty="0">
              <a:latin typeface="Tahoma" charset="0"/>
            </a:endParaRPr>
          </a:p>
        </p:txBody>
      </p:sp>
      <p:sp>
        <p:nvSpPr>
          <p:cNvPr id="29698" name="Rectangle 3"/>
          <p:cNvSpPr>
            <a:spLocks noGrp="1" noChangeArrowheads="1"/>
          </p:cNvSpPr>
          <p:nvPr>
            <p:ph idx="1"/>
          </p:nvPr>
        </p:nvSpPr>
        <p:spPr>
          <a:xfrm>
            <a:off x="533400" y="1981200"/>
            <a:ext cx="5562600" cy="4114800"/>
          </a:xfrm>
        </p:spPr>
        <p:txBody>
          <a:bodyPr/>
          <a:lstStyle/>
          <a:p>
            <a:pPr eaLnBrk="1" hangingPunct="1"/>
            <a:r>
              <a:rPr lang="en-US">
                <a:latin typeface="Tahoma" charset="0"/>
              </a:rPr>
              <a:t>Keep an open mind.</a:t>
            </a:r>
          </a:p>
          <a:p>
            <a:pPr eaLnBrk="1" hangingPunct="1"/>
            <a:r>
              <a:rPr lang="en-US">
                <a:latin typeface="Tahoma" charset="0"/>
              </a:rPr>
              <a:t>You can be successful with a wide variety of tools if you get a </a:t>
            </a:r>
            <a:r>
              <a:rPr lang="ja-JP" altLang="en-US">
                <a:latin typeface="Tahoma" charset="0"/>
              </a:rPr>
              <a:t>“</a:t>
            </a:r>
            <a:r>
              <a:rPr lang="en-US" altLang="ja-JP">
                <a:latin typeface="Tahoma" charset="0"/>
              </a:rPr>
              <a:t>best fit</a:t>
            </a:r>
            <a:r>
              <a:rPr lang="ja-JP" altLang="en-US">
                <a:latin typeface="Tahoma" charset="0"/>
              </a:rPr>
              <a:t>”</a:t>
            </a:r>
            <a:r>
              <a:rPr lang="en-US" altLang="ja-JP">
                <a:latin typeface="Tahoma" charset="0"/>
              </a:rPr>
              <a:t> for your needs.</a:t>
            </a:r>
          </a:p>
          <a:p>
            <a:pPr eaLnBrk="1" hangingPunct="1"/>
            <a:r>
              <a:rPr lang="en-US">
                <a:latin typeface="Tahoma" charset="0"/>
              </a:rPr>
              <a:t>Price is not the best way to determine tool quality or applicability to your needs. </a:t>
            </a:r>
          </a:p>
        </p:txBody>
      </p:sp>
      <p:pic>
        <p:nvPicPr>
          <p:cNvPr id="29699" name="Picture 1" descr="square-peg-round-ho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2975" y="1600200"/>
            <a:ext cx="25082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pPr eaLnBrk="1" fontAlgn="auto" hangingPunct="1">
              <a:spcAft>
                <a:spcPts val="0"/>
              </a:spcAft>
              <a:defRPr/>
            </a:pPr>
            <a:r>
              <a:rPr lang="en-US" b="1" dirty="0" err="1">
                <a:latin typeface="Tahoma" charset="0"/>
              </a:rPr>
              <a:t>Sikuli</a:t>
            </a:r>
            <a:endParaRPr lang="en-US" b="1" dirty="0">
              <a:latin typeface="Tahoma" charset="0"/>
            </a:endParaRPr>
          </a:p>
        </p:txBody>
      </p:sp>
      <p:sp>
        <p:nvSpPr>
          <p:cNvPr id="116738" name="Content Placeholder 2"/>
          <p:cNvSpPr>
            <a:spLocks noGrp="1"/>
          </p:cNvSpPr>
          <p:nvPr>
            <p:ph idx="1"/>
          </p:nvPr>
        </p:nvSpPr>
        <p:spPr>
          <a:xfrm>
            <a:off x="533400" y="1828800"/>
            <a:ext cx="7772400" cy="4114800"/>
          </a:xfrm>
        </p:spPr>
        <p:txBody>
          <a:bodyPr/>
          <a:lstStyle/>
          <a:p>
            <a:pPr eaLnBrk="1" hangingPunct="1"/>
            <a:r>
              <a:rPr lang="en-US">
                <a:latin typeface="Tahoma" charset="0"/>
              </a:rPr>
              <a:t>Sikuli is an open source visual technology to automate and test graphical user interfaces (GUI) using images (screenshots). </a:t>
            </a:r>
          </a:p>
          <a:p>
            <a:pPr eaLnBrk="1" hangingPunct="1"/>
            <a:r>
              <a:rPr lang="en-US">
                <a:latin typeface="Tahoma" charset="0"/>
              </a:rPr>
              <a:t>Sikuli includes Sikuli Script, a visual scripting API for Jython, and Sikuli IDE, an integrated development environment for writing visual scripts with screenshots easily. </a:t>
            </a:r>
          </a:p>
          <a:p>
            <a:pPr eaLnBrk="1" hangingPunct="1"/>
            <a:r>
              <a:rPr lang="en-US">
                <a:latin typeface="Tahoma" charset="0"/>
              </a:rPr>
              <a:t>You can programmatically control a web page, a Windows/Linux/Mac OS X desktop application, or even an iphone or android application running in a simulator or via VNC. </a:t>
            </a:r>
          </a:p>
          <a:p>
            <a:pPr eaLnBrk="1" hangingPunct="1"/>
            <a:r>
              <a:rPr lang="en-US">
                <a:latin typeface="Tahoma" charset="0"/>
              </a:rPr>
              <a:t>http://sikuli.org/</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pPr eaLnBrk="1" fontAlgn="auto" hangingPunct="1">
              <a:spcAft>
                <a:spcPts val="0"/>
              </a:spcAft>
              <a:defRPr/>
            </a:pPr>
            <a:r>
              <a:rPr lang="en-US" b="1" dirty="0" err="1">
                <a:latin typeface="Tahoma" charset="0"/>
              </a:rPr>
              <a:t>Sikuli</a:t>
            </a:r>
            <a:r>
              <a:rPr lang="en-US" b="1" dirty="0">
                <a:latin typeface="Tahoma" charset="0"/>
              </a:rPr>
              <a:t> Scripting</a:t>
            </a:r>
          </a:p>
        </p:txBody>
      </p:sp>
      <p:pic>
        <p:nvPicPr>
          <p:cNvPr id="117762" name="Picture 3" descr="trash_cod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438400"/>
            <a:ext cx="3683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pPr eaLnBrk="1" fontAlgn="auto" hangingPunct="1">
              <a:spcAft>
                <a:spcPts val="0"/>
              </a:spcAft>
              <a:defRPr/>
            </a:pPr>
            <a:r>
              <a:rPr lang="en-US" b="1" dirty="0" err="1">
                <a:latin typeface="Tahoma" charset="0"/>
              </a:rPr>
              <a:t>IcuTest</a:t>
            </a:r>
            <a:endParaRPr lang="en-US" b="1" dirty="0">
              <a:latin typeface="Tahoma" charset="0"/>
            </a:endParaRPr>
          </a:p>
        </p:txBody>
      </p:sp>
      <p:sp>
        <p:nvSpPr>
          <p:cNvPr id="118786" name="Content Placeholder 2"/>
          <p:cNvSpPr>
            <a:spLocks noGrp="1"/>
          </p:cNvSpPr>
          <p:nvPr>
            <p:ph idx="1"/>
          </p:nvPr>
        </p:nvSpPr>
        <p:spPr/>
        <p:txBody>
          <a:bodyPr/>
          <a:lstStyle/>
          <a:p>
            <a:pPr eaLnBrk="1" hangingPunct="1"/>
            <a:r>
              <a:rPr lang="en-US">
                <a:latin typeface="Tahoma" charset="0"/>
              </a:rPr>
              <a:t>GUI Unit testing for Windows Presentation Foundation</a:t>
            </a:r>
          </a:p>
          <a:p>
            <a:pPr eaLnBrk="1" hangingPunct="1"/>
            <a:r>
              <a:rPr lang="en-US">
                <a:latin typeface="Tahoma" charset="0"/>
              </a:rPr>
              <a:t>Free</a:t>
            </a:r>
          </a:p>
          <a:p>
            <a:pPr eaLnBrk="1" hangingPunct="1"/>
            <a:r>
              <a:rPr lang="en-US">
                <a:latin typeface="Tahoma" charset="0"/>
              </a:rPr>
              <a:t>Test Generator is a tool that automatically creates GUI unit tests for your application. Just specify your assembly (executable or DLL) and Test Generator will inspect your assembly for UI components and generate unit tests automatically.</a:t>
            </a:r>
          </a:p>
          <a:p>
            <a:pPr eaLnBrk="1" hangingPunct="1"/>
            <a:r>
              <a:rPr lang="pl-PL">
                <a:latin typeface="Tahoma" charset="0"/>
              </a:rPr>
              <a:t>http://www.nxs-7.com/icu/Default.aspx</a:t>
            </a:r>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pPr eaLnBrk="1" fontAlgn="auto" hangingPunct="1">
              <a:spcAft>
                <a:spcPts val="0"/>
              </a:spcAft>
              <a:defRPr/>
            </a:pPr>
            <a:endParaRPr lang="en-US">
              <a:latin typeface="Tahoma" charset="0"/>
            </a:endParaRPr>
          </a:p>
        </p:txBody>
      </p:sp>
      <p:pic>
        <p:nvPicPr>
          <p:cNvPr id="119810" name="Picture 3" descr="icu_samp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5900"/>
            <a:ext cx="9144000" cy="641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a:xfrm>
            <a:off x="457200" y="152400"/>
            <a:ext cx="7239000" cy="1371600"/>
          </a:xfrm>
        </p:spPr>
        <p:txBody>
          <a:bodyPr/>
          <a:lstStyle/>
          <a:p>
            <a:pPr eaLnBrk="1" fontAlgn="auto" hangingPunct="1">
              <a:spcAft>
                <a:spcPts val="0"/>
              </a:spcAft>
              <a:defRPr/>
            </a:pPr>
            <a:r>
              <a:rPr lang="en-US" b="1" dirty="0" err="1">
                <a:latin typeface="Tahoma" charset="0"/>
              </a:rPr>
              <a:t>IcuTest</a:t>
            </a:r>
            <a:r>
              <a:rPr lang="en-US" b="1" dirty="0">
                <a:latin typeface="Tahoma" charset="0"/>
              </a:rPr>
              <a:t> Test Generator</a:t>
            </a:r>
          </a:p>
        </p:txBody>
      </p:sp>
      <p:pic>
        <p:nvPicPr>
          <p:cNvPr id="120834" name="Picture 3" descr="test_g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133600"/>
            <a:ext cx="49530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pPr eaLnBrk="1" fontAlgn="auto" hangingPunct="1">
              <a:spcAft>
                <a:spcPts val="0"/>
              </a:spcAft>
              <a:defRPr/>
            </a:pPr>
            <a:r>
              <a:rPr lang="en-US" b="1" dirty="0">
                <a:latin typeface="Tahoma" charset="0"/>
              </a:rPr>
              <a:t>Fake</a:t>
            </a:r>
          </a:p>
        </p:txBody>
      </p:sp>
      <p:sp>
        <p:nvSpPr>
          <p:cNvPr id="121858" name="Content Placeholder 2"/>
          <p:cNvSpPr>
            <a:spLocks noGrp="1"/>
          </p:cNvSpPr>
          <p:nvPr>
            <p:ph idx="1"/>
          </p:nvPr>
        </p:nvSpPr>
        <p:spPr/>
        <p:txBody>
          <a:bodyPr/>
          <a:lstStyle/>
          <a:p>
            <a:pPr eaLnBrk="1" hangingPunct="1"/>
            <a:r>
              <a:rPr lang="en-US">
                <a:latin typeface="Tahoma" charset="0"/>
              </a:rPr>
              <a:t>Mac OS X Web Test Automation</a:t>
            </a:r>
          </a:p>
          <a:p>
            <a:pPr lvl="1" eaLnBrk="1" hangingPunct="1"/>
            <a:r>
              <a:rPr lang="en-US">
                <a:latin typeface="Tahoma" charset="0"/>
              </a:rPr>
              <a:t>Forms</a:t>
            </a:r>
          </a:p>
          <a:p>
            <a:pPr lvl="1" eaLnBrk="1" hangingPunct="1"/>
            <a:r>
              <a:rPr lang="en-US">
                <a:latin typeface="Tahoma" charset="0"/>
              </a:rPr>
              <a:t>Screenshot capture</a:t>
            </a:r>
          </a:p>
          <a:p>
            <a:pPr lvl="1" eaLnBrk="1" hangingPunct="1"/>
            <a:r>
              <a:rPr lang="en-US">
                <a:latin typeface="Tahoma" charset="0"/>
              </a:rPr>
              <a:t>Assertions</a:t>
            </a:r>
          </a:p>
          <a:p>
            <a:pPr lvl="1" eaLnBrk="1" hangingPunct="1"/>
            <a:r>
              <a:rPr lang="en-US">
                <a:latin typeface="Tahoma" charset="0"/>
              </a:rPr>
              <a:t>Error handling</a:t>
            </a:r>
          </a:p>
          <a:p>
            <a:pPr eaLnBrk="1" hangingPunct="1"/>
            <a:r>
              <a:rPr lang="en-US">
                <a:latin typeface="Tahoma" charset="0"/>
              </a:rPr>
              <a:t>$29.95</a:t>
            </a:r>
          </a:p>
          <a:p>
            <a:pPr eaLnBrk="1" hangingPunct="1"/>
            <a:r>
              <a:rPr lang="en-US">
                <a:latin typeface="Tahoma" charset="0"/>
              </a:rPr>
              <a:t>www.fakeapp.com</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Keynote mite</a:t>
            </a:r>
            <a:endParaRPr lang="en-US" dirty="0"/>
          </a:p>
        </p:txBody>
      </p:sp>
      <p:pic>
        <p:nvPicPr>
          <p:cNvPr id="122882" name="Content Placeholder 3" descr="Keynote_MITE.jpg"/>
          <p:cNvPicPr>
            <a:picLocks noGrp="1" noChangeAspect="1"/>
          </p:cNvPicPr>
          <p:nvPr>
            <p:ph idx="1"/>
          </p:nvPr>
        </p:nvPicPr>
        <p:blipFill>
          <a:blip r:embed="rId2">
            <a:extLst>
              <a:ext uri="{28A0092B-C50C-407E-A947-70E740481C1C}">
                <a14:useLocalDpi xmlns:a14="http://schemas.microsoft.com/office/drawing/2010/main" val="0"/>
              </a:ext>
            </a:extLst>
          </a:blip>
          <a:srcRect l="-2269" r="-2269"/>
          <a:stretch>
            <a:fillRect/>
          </a:stretch>
        </p:blipFill>
        <p:spPr>
          <a:xfrm>
            <a:off x="609600" y="1752600"/>
            <a:ext cx="7620000" cy="4373563"/>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Other Free Test Execution Tools</a:t>
            </a:r>
          </a:p>
        </p:txBody>
      </p:sp>
      <p:sp>
        <p:nvSpPr>
          <p:cNvPr id="123906" name="Rectangle 3"/>
          <p:cNvSpPr>
            <a:spLocks noGrp="1" noChangeArrowheads="1"/>
          </p:cNvSpPr>
          <p:nvPr>
            <p:ph idx="1"/>
          </p:nvPr>
        </p:nvSpPr>
        <p:spPr>
          <a:xfrm>
            <a:off x="457200" y="1905000"/>
            <a:ext cx="7772400" cy="4114800"/>
          </a:xfrm>
        </p:spPr>
        <p:txBody>
          <a:bodyPr/>
          <a:lstStyle/>
          <a:p>
            <a:pPr eaLnBrk="1" hangingPunct="1"/>
            <a:r>
              <a:rPr lang="en-US">
                <a:latin typeface="Tahoma" charset="0"/>
              </a:rPr>
              <a:t>FitNesse - </a:t>
            </a:r>
            <a:r>
              <a:rPr lang="en-US" b="0">
                <a:latin typeface="Tahoma" charset="0"/>
              </a:rPr>
              <a:t>http://fitnesse.org</a:t>
            </a:r>
          </a:p>
          <a:p>
            <a:pPr eaLnBrk="1" hangingPunct="1"/>
            <a:r>
              <a:rPr lang="en-US">
                <a:latin typeface="Tahoma" charset="0"/>
              </a:rPr>
              <a:t>WATIR - </a:t>
            </a:r>
            <a:r>
              <a:rPr lang="tr-TR" b="0">
                <a:latin typeface="Tahoma" charset="0"/>
              </a:rPr>
              <a:t>http://watir.com/</a:t>
            </a:r>
            <a:endParaRPr lang="en-US" b="0">
              <a:latin typeface="Tahoma" charset="0"/>
            </a:endParaRPr>
          </a:p>
          <a:p>
            <a:pPr eaLnBrk="1" hangingPunct="1"/>
            <a:r>
              <a:rPr lang="en-US">
                <a:latin typeface="Tahoma" charset="0"/>
              </a:rPr>
              <a:t>Apodora - </a:t>
            </a:r>
            <a:r>
              <a:rPr lang="en-US" b="0">
                <a:latin typeface="Tahoma" charset="0"/>
              </a:rPr>
              <a:t>http://sourceforge.net/projects/apodora/</a:t>
            </a:r>
          </a:p>
          <a:p>
            <a:pPr eaLnBrk="1" hangingPunct="1"/>
            <a:r>
              <a:rPr lang="en-US">
                <a:latin typeface="Tahoma" charset="0"/>
              </a:rPr>
              <a:t>AutoIT - </a:t>
            </a:r>
            <a:r>
              <a:rPr lang="en-US" b="0">
                <a:latin typeface="Tahoma" charset="0"/>
              </a:rPr>
              <a:t>http://www.autoitscript.com/autoit3/index.shtml</a:t>
            </a:r>
          </a:p>
          <a:p>
            <a:pPr eaLnBrk="1" hangingPunct="1"/>
            <a:r>
              <a:rPr lang="en-US">
                <a:latin typeface="Tahoma" charset="0"/>
              </a:rPr>
              <a:t>Auto Hot Key</a:t>
            </a:r>
            <a:r>
              <a:rPr lang="en-US" b="0">
                <a:latin typeface="Tahoma" charset="0"/>
              </a:rPr>
              <a:t> – www.autohotkey.com</a:t>
            </a:r>
          </a:p>
          <a:p>
            <a:pPr eaLnBrk="1" hangingPunct="1"/>
            <a:r>
              <a:rPr lang="en-US">
                <a:latin typeface="Tahoma" charset="0"/>
              </a:rPr>
              <a:t>Frankenstein – </a:t>
            </a:r>
            <a:r>
              <a:rPr lang="en-US" b="0">
                <a:latin typeface="Tahoma" charset="0"/>
              </a:rPr>
              <a:t>http://frankenstein.openqa.org/</a:t>
            </a:r>
          </a:p>
          <a:p>
            <a:pPr eaLnBrk="1" hangingPunct="1"/>
            <a:r>
              <a:rPr lang="en-US">
                <a:latin typeface="Tahoma" charset="0"/>
              </a:rPr>
              <a:t>WET - </a:t>
            </a:r>
            <a:r>
              <a:rPr lang="en-US" b="0">
                <a:latin typeface="Tahoma" charset="0"/>
              </a:rPr>
              <a:t>Commercial grade open source Web automation testing tool </a:t>
            </a:r>
            <a:r>
              <a:rPr lang="en-US">
                <a:latin typeface="Tahoma" charset="0"/>
              </a:rPr>
              <a:t>- </a:t>
            </a:r>
            <a:r>
              <a:rPr lang="en-US" b="0">
                <a:latin typeface="Tahoma" charset="0"/>
              </a:rPr>
              <a:t>http://wet.openqa.org</a:t>
            </a:r>
          </a:p>
          <a:p>
            <a:pPr eaLnBrk="1" hangingPunct="1"/>
            <a:r>
              <a:rPr lang="en-US">
                <a:latin typeface="Tahoma" charset="0"/>
              </a:rPr>
              <a:t>Grease Monkey</a:t>
            </a:r>
          </a:p>
          <a:p>
            <a:pPr lvl="1" eaLnBrk="1" hangingPunct="1"/>
            <a:r>
              <a:rPr lang="en-US">
                <a:latin typeface="Tahoma" charset="0"/>
                <a:cs typeface="ＭＳ Ｐゴシック" charset="0"/>
              </a:rPr>
              <a:t>http://testertools.com/browsers-based-tools/grease-monkey-web-testing-tool-with-scripts/</a:t>
            </a:r>
          </a:p>
          <a:p>
            <a:pPr eaLnBrk="1" hangingPunct="1"/>
            <a:endParaRPr lang="en-US">
              <a:latin typeface="Tahoma"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Others?</a:t>
            </a:r>
          </a:p>
        </p:txBody>
      </p:sp>
      <p:sp>
        <p:nvSpPr>
          <p:cNvPr id="125954" name="Rectangle 3"/>
          <p:cNvSpPr>
            <a:spLocks noGrp="1" noChangeArrowheads="1"/>
          </p:cNvSpPr>
          <p:nvPr>
            <p:ph idx="1"/>
          </p:nvPr>
        </p:nvSpPr>
        <p:spPr>
          <a:xfrm>
            <a:off x="838200" y="2133600"/>
            <a:ext cx="7772400" cy="4114800"/>
          </a:xfrm>
        </p:spPr>
        <p:txBody>
          <a:bodyPr/>
          <a:lstStyle/>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a:p>
            <a:pPr eaLnBrk="1" hangingPunct="1"/>
            <a:r>
              <a:rPr lang="en-US">
                <a:latin typeface="Tahoma" charset="0"/>
              </a:rPr>
              <a:t>______________________________</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p:nvPr>
        </p:nvSpPr>
        <p:spPr>
          <a:xfrm>
            <a:off x="457200" y="152400"/>
            <a:ext cx="8077200" cy="1371600"/>
          </a:xfrm>
        </p:spPr>
        <p:txBody>
          <a:bodyPr/>
          <a:lstStyle/>
          <a:p>
            <a:pPr eaLnBrk="1" fontAlgn="auto" hangingPunct="1">
              <a:spcAft>
                <a:spcPts val="0"/>
              </a:spcAft>
              <a:defRPr/>
            </a:pPr>
            <a:r>
              <a:rPr lang="en-US" b="1" dirty="0">
                <a:latin typeface="Tahoma" charset="0"/>
              </a:rPr>
              <a:t>Test Automation Frameworks</a:t>
            </a:r>
          </a:p>
        </p:txBody>
      </p:sp>
      <p:sp>
        <p:nvSpPr>
          <p:cNvPr id="126978" name="Content Placeholder 2"/>
          <p:cNvSpPr>
            <a:spLocks noGrp="1"/>
          </p:cNvSpPr>
          <p:nvPr>
            <p:ph idx="1"/>
          </p:nvPr>
        </p:nvSpPr>
        <p:spPr>
          <a:xfrm>
            <a:off x="533400" y="1828800"/>
            <a:ext cx="7772400" cy="4114800"/>
          </a:xfrm>
        </p:spPr>
        <p:txBody>
          <a:bodyPr/>
          <a:lstStyle/>
          <a:p>
            <a:pPr eaLnBrk="1" hangingPunct="1"/>
            <a:r>
              <a:rPr lang="en-US">
                <a:latin typeface="Tahoma" charset="0"/>
              </a:rPr>
              <a:t>Our working definition:</a:t>
            </a:r>
          </a:p>
          <a:p>
            <a:pPr lvl="1" eaLnBrk="1" hangingPunct="1"/>
            <a:r>
              <a:rPr lang="en-US">
                <a:latin typeface="Tahoma" charset="0"/>
              </a:rPr>
              <a:t>A framework is a hierarchical directory that encapsulates shared resources, such as a dynamic shared library, image files, localized strings, header files, and reference documentation in a single package. </a:t>
            </a:r>
          </a:p>
          <a:p>
            <a:pPr eaLnBrk="1" hangingPunct="1"/>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fontAlgn="auto" hangingPunct="1">
              <a:spcAft>
                <a:spcPts val="0"/>
              </a:spcAft>
              <a:defRPr/>
            </a:pPr>
            <a:r>
              <a:rPr lang="en-US" b="1" dirty="0">
                <a:latin typeface="Tahoma" charset="0"/>
              </a:rPr>
              <a:t>Evaluations</a:t>
            </a:r>
          </a:p>
        </p:txBody>
      </p:sp>
      <p:sp>
        <p:nvSpPr>
          <p:cNvPr id="30722" name="Rectangle 3"/>
          <p:cNvSpPr>
            <a:spLocks noGrp="1" noChangeArrowheads="1"/>
          </p:cNvSpPr>
          <p:nvPr>
            <p:ph idx="1"/>
          </p:nvPr>
        </p:nvSpPr>
        <p:spPr>
          <a:xfrm>
            <a:off x="457200" y="1981200"/>
            <a:ext cx="4572000" cy="4114800"/>
          </a:xfrm>
        </p:spPr>
        <p:txBody>
          <a:bodyPr/>
          <a:lstStyle/>
          <a:p>
            <a:pPr eaLnBrk="1" hangingPunct="1">
              <a:lnSpc>
                <a:spcPct val="90000"/>
              </a:lnSpc>
            </a:pPr>
            <a:r>
              <a:rPr lang="en-US">
                <a:latin typeface="Tahoma" charset="0"/>
              </a:rPr>
              <a:t>Regardless of the tool cost or source, you should do a good evaluation and proof of concept.</a:t>
            </a:r>
          </a:p>
          <a:p>
            <a:pPr eaLnBrk="1" hangingPunct="1">
              <a:lnSpc>
                <a:spcPct val="90000"/>
              </a:lnSpc>
            </a:pPr>
            <a:r>
              <a:rPr lang="en-US">
                <a:latin typeface="Tahoma" charset="0"/>
              </a:rPr>
              <a:t>Even free tools require an investment of time to:</a:t>
            </a:r>
          </a:p>
          <a:p>
            <a:pPr lvl="1" eaLnBrk="1" hangingPunct="1">
              <a:lnSpc>
                <a:spcPct val="90000"/>
              </a:lnSpc>
            </a:pPr>
            <a:r>
              <a:rPr lang="en-US">
                <a:latin typeface="Tahoma" charset="0"/>
              </a:rPr>
              <a:t>Learn</a:t>
            </a:r>
          </a:p>
          <a:p>
            <a:pPr lvl="1" eaLnBrk="1" hangingPunct="1">
              <a:lnSpc>
                <a:spcPct val="90000"/>
              </a:lnSpc>
            </a:pPr>
            <a:r>
              <a:rPr lang="en-US">
                <a:latin typeface="Tahoma" charset="0"/>
              </a:rPr>
              <a:t>Install</a:t>
            </a:r>
          </a:p>
          <a:p>
            <a:pPr lvl="1" eaLnBrk="1" hangingPunct="1">
              <a:lnSpc>
                <a:spcPct val="90000"/>
              </a:lnSpc>
            </a:pPr>
            <a:r>
              <a:rPr lang="en-US">
                <a:latin typeface="Tahoma" charset="0"/>
              </a:rPr>
              <a:t>Maintain</a:t>
            </a:r>
          </a:p>
        </p:txBody>
      </p:sp>
      <p:pic>
        <p:nvPicPr>
          <p:cNvPr id="30723" name="Picture 1" descr="checklist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5240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457200" y="152400"/>
            <a:ext cx="8229600" cy="1219200"/>
          </a:xfrm>
        </p:spPr>
        <p:txBody>
          <a:bodyPr/>
          <a:lstStyle/>
          <a:p>
            <a:pPr eaLnBrk="1" fontAlgn="auto" hangingPunct="1">
              <a:spcAft>
                <a:spcPts val="0"/>
              </a:spcAft>
              <a:defRPr/>
            </a:pPr>
            <a:r>
              <a:rPr lang="en-US" b="1" dirty="0" smtClean="0">
                <a:latin typeface="Tahoma" charset="0"/>
              </a:rPr>
              <a:t>Open </a:t>
            </a:r>
            <a:r>
              <a:rPr lang="en-US" b="1" dirty="0">
                <a:latin typeface="Tahoma" charset="0"/>
              </a:rPr>
              <a:t>Source Frameworks</a:t>
            </a:r>
          </a:p>
        </p:txBody>
      </p:sp>
      <p:sp>
        <p:nvSpPr>
          <p:cNvPr id="128002" name="Content Placeholder 2"/>
          <p:cNvSpPr>
            <a:spLocks noGrp="1"/>
          </p:cNvSpPr>
          <p:nvPr>
            <p:ph idx="1"/>
          </p:nvPr>
        </p:nvSpPr>
        <p:spPr>
          <a:xfrm>
            <a:off x="533400" y="1676400"/>
            <a:ext cx="7772400" cy="4114800"/>
          </a:xfrm>
        </p:spPr>
        <p:txBody>
          <a:bodyPr/>
          <a:lstStyle/>
          <a:p>
            <a:pPr eaLnBrk="1" hangingPunct="1"/>
            <a:r>
              <a:rPr lang="en-US">
                <a:latin typeface="Tahoma" charset="0"/>
              </a:rPr>
              <a:t>Open2Test</a:t>
            </a:r>
          </a:p>
          <a:p>
            <a:pPr lvl="1" eaLnBrk="1" hangingPunct="1"/>
            <a:r>
              <a:rPr lang="pl-PL">
                <a:latin typeface="Tahoma" charset="0"/>
                <a:cs typeface="ＭＳ Ｐゴシック" charset="0"/>
                <a:hlinkClick r:id="rId2"/>
              </a:rPr>
              <a:t>http://www.open2test.org</a:t>
            </a:r>
            <a:endParaRPr lang="pl-PL">
              <a:latin typeface="Tahoma" charset="0"/>
              <a:cs typeface="ＭＳ Ｐゴシック" charset="0"/>
            </a:endParaRPr>
          </a:p>
          <a:p>
            <a:pPr eaLnBrk="1" hangingPunct="1"/>
            <a:r>
              <a:rPr lang="en-US">
                <a:latin typeface="Tahoma" charset="0"/>
              </a:rPr>
              <a:t>R</a:t>
            </a:r>
            <a:r>
              <a:rPr lang="pl-PL">
                <a:latin typeface="Tahoma" charset="0"/>
              </a:rPr>
              <a:t>obot Framework</a:t>
            </a:r>
          </a:p>
          <a:p>
            <a:pPr lvl="1" eaLnBrk="1" hangingPunct="1"/>
            <a:r>
              <a:rPr lang="en-US">
                <a:latin typeface="Tahoma" charset="0"/>
                <a:cs typeface="ＭＳ Ｐゴシック" charset="0"/>
              </a:rPr>
              <a:t>http://code.google.com/p/robotframework/</a:t>
            </a:r>
          </a:p>
          <a:p>
            <a:pPr eaLnBrk="1" hangingPunct="1"/>
            <a:r>
              <a:rPr lang="en-US">
                <a:latin typeface="Tahoma" charset="0"/>
              </a:rPr>
              <a:t>STAF – </a:t>
            </a:r>
            <a:r>
              <a:rPr lang="en-US">
                <a:latin typeface="Arial" charset="0"/>
              </a:rPr>
              <a:t>Software Testing Automation Framework </a:t>
            </a:r>
          </a:p>
          <a:p>
            <a:pPr lvl="1" eaLnBrk="1" hangingPunct="1"/>
            <a:r>
              <a:rPr lang="en-US">
                <a:latin typeface="Tahoma" charset="0"/>
                <a:cs typeface="ＭＳ Ｐゴシック" charset="0"/>
              </a:rPr>
              <a:t>http://staf.sourceforge.net/</a:t>
            </a:r>
          </a:p>
          <a:p>
            <a:pPr eaLnBrk="1" hangingPunct="1"/>
            <a:r>
              <a:rPr lang="en-US">
                <a:latin typeface="Arial" charset="0"/>
              </a:rPr>
              <a:t>SAFS - Software Automation Framework Support (SAS)</a:t>
            </a:r>
          </a:p>
          <a:p>
            <a:pPr lvl="1" eaLnBrk="1" hangingPunct="1"/>
            <a:r>
              <a:rPr lang="en-US">
                <a:latin typeface="Arial" charset="0"/>
              </a:rPr>
              <a:t>http://sourceforge.net/projects/safsdev/</a:t>
            </a:r>
          </a:p>
          <a:p>
            <a:pPr eaLnBrk="1" hangingPunct="1"/>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pPr eaLnBrk="1" fontAlgn="auto" hangingPunct="1">
              <a:spcAft>
                <a:spcPts val="0"/>
              </a:spcAft>
              <a:defRPr/>
            </a:pPr>
            <a:r>
              <a:rPr lang="en-US" b="1" dirty="0">
                <a:latin typeface="Tahoma" charset="0"/>
              </a:rPr>
              <a:t>Open2Test</a:t>
            </a:r>
          </a:p>
        </p:txBody>
      </p:sp>
      <p:sp>
        <p:nvSpPr>
          <p:cNvPr id="129026" name="Content Placeholder 2"/>
          <p:cNvSpPr>
            <a:spLocks noGrp="1"/>
          </p:cNvSpPr>
          <p:nvPr>
            <p:ph idx="1"/>
          </p:nvPr>
        </p:nvSpPr>
        <p:spPr>
          <a:xfrm>
            <a:off x="457200" y="1905000"/>
            <a:ext cx="7772400" cy="4114800"/>
          </a:xfrm>
        </p:spPr>
        <p:txBody>
          <a:bodyPr/>
          <a:lstStyle/>
          <a:p>
            <a:pPr eaLnBrk="1" hangingPunct="1"/>
            <a:r>
              <a:rPr lang="en-US">
                <a:latin typeface="Tahoma" charset="0"/>
              </a:rPr>
              <a:t>Open2Test is a keyword-driven automation framework that works with HP QuickTest Professional (QTP) and many other test execution tools. </a:t>
            </a:r>
          </a:p>
        </p:txBody>
      </p:sp>
      <p:pic>
        <p:nvPicPr>
          <p:cNvPr id="129027" name="Picture 3" descr="Screen shot 2012-02-06 at 5.29.2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343400"/>
            <a:ext cx="4178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pPr eaLnBrk="1" fontAlgn="auto" hangingPunct="1">
              <a:spcAft>
                <a:spcPts val="0"/>
              </a:spcAft>
              <a:defRPr/>
            </a:pPr>
            <a:r>
              <a:rPr lang="en-US" b="1" dirty="0">
                <a:latin typeface="Tahoma" charset="0"/>
              </a:rPr>
              <a:t>Open2Test (2)</a:t>
            </a:r>
          </a:p>
        </p:txBody>
      </p:sp>
      <p:sp>
        <p:nvSpPr>
          <p:cNvPr id="130050" name="Content Placeholder 2"/>
          <p:cNvSpPr>
            <a:spLocks noGrp="1"/>
          </p:cNvSpPr>
          <p:nvPr>
            <p:ph idx="1"/>
          </p:nvPr>
        </p:nvSpPr>
        <p:spPr>
          <a:xfrm>
            <a:off x="533400" y="2057400"/>
            <a:ext cx="7772400" cy="4114800"/>
          </a:xfrm>
        </p:spPr>
        <p:txBody>
          <a:bodyPr/>
          <a:lstStyle/>
          <a:p>
            <a:pPr eaLnBrk="1" hangingPunct="1"/>
            <a:r>
              <a:rPr lang="en-US">
                <a:latin typeface="Tahoma" charset="0"/>
              </a:rPr>
              <a:t>Allows testers to develop test cases using Microsoft Excel and a list of keywords. </a:t>
            </a:r>
          </a:p>
          <a:p>
            <a:pPr eaLnBrk="1" hangingPunct="1"/>
            <a:r>
              <a:rPr lang="en-US">
                <a:latin typeface="Tahoma" charset="0"/>
              </a:rPr>
              <a:t>When the test is executed, the framework processes the Excel workbook and calls functions associated with the keywords entered in the Excel spreadsheet. </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a:xfrm>
            <a:off x="457200" y="152400"/>
            <a:ext cx="7162800" cy="990600"/>
          </a:xfrm>
        </p:spPr>
        <p:txBody>
          <a:bodyPr/>
          <a:lstStyle/>
          <a:p>
            <a:pPr eaLnBrk="1" fontAlgn="auto" hangingPunct="1">
              <a:spcAft>
                <a:spcPts val="0"/>
              </a:spcAft>
              <a:defRPr/>
            </a:pPr>
            <a:r>
              <a:rPr lang="en-US" b="1" dirty="0" smtClean="0">
                <a:latin typeface="Tahoma" charset="0"/>
              </a:rPr>
              <a:t>Framework Architecture</a:t>
            </a:r>
            <a:endParaRPr lang="en-US" b="1" dirty="0">
              <a:latin typeface="Tahoma" charset="0"/>
            </a:endParaRPr>
          </a:p>
        </p:txBody>
      </p:sp>
      <p:pic>
        <p:nvPicPr>
          <p:cNvPr id="131074" name="Picture 3" descr="Screen shot 2012-02-06 at 5.32.5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7818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a:xfrm>
            <a:off x="381000" y="381000"/>
            <a:ext cx="7793038" cy="1143000"/>
          </a:xfrm>
        </p:spPr>
        <p:txBody>
          <a:bodyPr/>
          <a:lstStyle/>
          <a:p>
            <a:pPr eaLnBrk="1" fontAlgn="auto" hangingPunct="1">
              <a:spcAft>
                <a:spcPts val="0"/>
              </a:spcAft>
              <a:defRPr/>
            </a:pPr>
            <a:r>
              <a:rPr lang="en-US" b="1" dirty="0">
                <a:latin typeface="Tahoma" charset="0"/>
              </a:rPr>
              <a:t>Open2Test (3)</a:t>
            </a:r>
          </a:p>
        </p:txBody>
      </p:sp>
      <p:sp>
        <p:nvSpPr>
          <p:cNvPr id="132098" name="Content Placeholder 2"/>
          <p:cNvSpPr>
            <a:spLocks noGrp="1"/>
          </p:cNvSpPr>
          <p:nvPr>
            <p:ph idx="1"/>
          </p:nvPr>
        </p:nvSpPr>
        <p:spPr>
          <a:xfrm>
            <a:off x="457200" y="1752600"/>
            <a:ext cx="7772400" cy="4114800"/>
          </a:xfrm>
        </p:spPr>
        <p:txBody>
          <a:bodyPr/>
          <a:lstStyle/>
          <a:p>
            <a:pPr eaLnBrk="1" hangingPunct="1"/>
            <a:r>
              <a:rPr lang="en-US">
                <a:latin typeface="Tahoma" charset="0"/>
              </a:rPr>
              <a:t>These keyword functions in turn perform specific actions against the application under test (AUT). </a:t>
            </a:r>
          </a:p>
          <a:p>
            <a:pPr lvl="1" eaLnBrk="1" hangingPunct="1"/>
            <a:r>
              <a:rPr lang="en-US">
                <a:latin typeface="Tahoma" charset="0"/>
              </a:rPr>
              <a:t>The framework interprets the keyword and executes a set of statements in the program. </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lstStyle/>
          <a:p>
            <a:pPr eaLnBrk="1" fontAlgn="auto" hangingPunct="1">
              <a:spcAft>
                <a:spcPts val="0"/>
              </a:spcAft>
              <a:defRPr/>
            </a:pPr>
            <a:r>
              <a:rPr lang="en-US" b="1" dirty="0">
                <a:latin typeface="Tahoma" charset="0"/>
              </a:rPr>
              <a:t>Framework Flow</a:t>
            </a:r>
          </a:p>
        </p:txBody>
      </p:sp>
      <p:pic>
        <p:nvPicPr>
          <p:cNvPr id="133122" name="Picture 3" descr="Screen shot 2012-02-06 at 5.34.1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6106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p:txBody>
          <a:bodyPr/>
          <a:lstStyle/>
          <a:p>
            <a:pPr eaLnBrk="1" fontAlgn="auto" hangingPunct="1">
              <a:spcAft>
                <a:spcPts val="0"/>
              </a:spcAft>
              <a:defRPr/>
            </a:pPr>
            <a:r>
              <a:rPr lang="en-US" b="1" dirty="0">
                <a:latin typeface="Tahoma" charset="0"/>
              </a:rPr>
              <a:t>Open2Test (4)</a:t>
            </a:r>
          </a:p>
        </p:txBody>
      </p:sp>
      <p:sp>
        <p:nvSpPr>
          <p:cNvPr id="134146" name="Content Placeholder 2"/>
          <p:cNvSpPr>
            <a:spLocks noGrp="1"/>
          </p:cNvSpPr>
          <p:nvPr>
            <p:ph idx="1"/>
          </p:nvPr>
        </p:nvSpPr>
        <p:spPr/>
        <p:txBody>
          <a:bodyPr/>
          <a:lstStyle/>
          <a:p>
            <a:pPr eaLnBrk="1" hangingPunct="1"/>
            <a:r>
              <a:rPr lang="en-US">
                <a:latin typeface="Tahoma" charset="0"/>
              </a:rPr>
              <a:t>With this framework in place, applications can be automated without starting from scratch. </a:t>
            </a:r>
          </a:p>
          <a:p>
            <a:pPr lvl="1" eaLnBrk="1" hangingPunct="1"/>
            <a:r>
              <a:rPr lang="en-US">
                <a:latin typeface="Tahoma" charset="0"/>
              </a:rPr>
              <a:t>Testers simply use the application independent keywords and create extra application-specific keywords. </a:t>
            </a: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lstStyle/>
          <a:p>
            <a:pPr eaLnBrk="1" fontAlgn="auto" hangingPunct="1">
              <a:spcAft>
                <a:spcPts val="0"/>
              </a:spcAft>
              <a:defRPr/>
            </a:pPr>
            <a:r>
              <a:rPr lang="en-US" b="1" dirty="0">
                <a:latin typeface="Tahoma" charset="0"/>
              </a:rPr>
              <a:t>Open2Test Features</a:t>
            </a:r>
          </a:p>
        </p:txBody>
      </p:sp>
      <p:sp>
        <p:nvSpPr>
          <p:cNvPr id="135170" name="Content Placeholder 2"/>
          <p:cNvSpPr>
            <a:spLocks noGrp="1"/>
          </p:cNvSpPr>
          <p:nvPr>
            <p:ph idx="1"/>
          </p:nvPr>
        </p:nvSpPr>
        <p:spPr/>
        <p:txBody>
          <a:bodyPr/>
          <a:lstStyle/>
          <a:p>
            <a:pPr eaLnBrk="1" hangingPunct="1"/>
            <a:r>
              <a:rPr lang="en-US">
                <a:latin typeface="Tahoma" charset="0"/>
              </a:rPr>
              <a:t>Use of variables </a:t>
            </a:r>
          </a:p>
          <a:p>
            <a:pPr lvl="1" eaLnBrk="1" hangingPunct="1"/>
            <a:r>
              <a:rPr lang="en-US">
                <a:latin typeface="Tahoma" charset="0"/>
              </a:rPr>
              <a:t>Variables can be defined and used across the generated test script. </a:t>
            </a:r>
          </a:p>
          <a:p>
            <a:pPr eaLnBrk="1" hangingPunct="1"/>
            <a:r>
              <a:rPr lang="en-US">
                <a:latin typeface="Tahoma" charset="0"/>
              </a:rPr>
              <a:t>Conditional checking</a:t>
            </a:r>
          </a:p>
          <a:p>
            <a:pPr lvl="1" eaLnBrk="1" hangingPunct="1"/>
            <a:r>
              <a:rPr lang="en-US">
                <a:latin typeface="Tahoma" charset="0"/>
              </a:rPr>
              <a:t>Conditional constructs such as ‘if’ can be implemented using keywords to handle different flows based on various conditions. </a:t>
            </a:r>
          </a:p>
          <a:p>
            <a:pPr lvl="1" eaLnBrk="1" hangingPunct="1"/>
            <a:endParaRPr lang="en-US">
              <a:latin typeface="Tahoma" charset="0"/>
            </a:endParaRPr>
          </a:p>
          <a:p>
            <a:pPr eaLnBrk="1" hangingPunct="1"/>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a:xfrm>
            <a:off x="457200" y="152400"/>
            <a:ext cx="6477000" cy="1371600"/>
          </a:xfrm>
        </p:spPr>
        <p:txBody>
          <a:bodyPr/>
          <a:lstStyle/>
          <a:p>
            <a:pPr eaLnBrk="1" fontAlgn="auto" hangingPunct="1">
              <a:spcAft>
                <a:spcPts val="0"/>
              </a:spcAft>
              <a:defRPr/>
            </a:pPr>
            <a:r>
              <a:rPr lang="en-US" b="1" dirty="0">
                <a:latin typeface="Tahoma" charset="0"/>
              </a:rPr>
              <a:t>Open2Test Features (2)</a:t>
            </a:r>
          </a:p>
        </p:txBody>
      </p:sp>
      <p:sp>
        <p:nvSpPr>
          <p:cNvPr id="136194" name="Content Placeholder 2"/>
          <p:cNvSpPr>
            <a:spLocks noGrp="1"/>
          </p:cNvSpPr>
          <p:nvPr>
            <p:ph idx="1"/>
          </p:nvPr>
        </p:nvSpPr>
        <p:spPr/>
        <p:txBody>
          <a:bodyPr/>
          <a:lstStyle/>
          <a:p>
            <a:pPr eaLnBrk="1" hangingPunct="1"/>
            <a:r>
              <a:rPr lang="en-US">
                <a:latin typeface="Tahoma" charset="0"/>
              </a:rPr>
              <a:t>Data-driven testing</a:t>
            </a:r>
          </a:p>
          <a:p>
            <a:pPr lvl="1" eaLnBrk="1" hangingPunct="1"/>
            <a:r>
              <a:rPr lang="en-US">
                <a:latin typeface="Tahoma" charset="0"/>
              </a:rPr>
              <a:t>This framework supports data-driven testing by importing data from an external data sheet. </a:t>
            </a:r>
          </a:p>
          <a:p>
            <a:pPr eaLnBrk="1" hangingPunct="1"/>
            <a:r>
              <a:rPr lang="en-US">
                <a:latin typeface="Tahoma" charset="0"/>
              </a:rPr>
              <a:t>Reports</a:t>
            </a:r>
          </a:p>
          <a:p>
            <a:pPr lvl="1" eaLnBrk="1" hangingPunct="1"/>
            <a:r>
              <a:rPr lang="en-US">
                <a:latin typeface="Tahoma" charset="0"/>
              </a:rPr>
              <a:t>Customized reporter messages can also be used to perform effective analysis on execution reports. </a:t>
            </a: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a:xfrm>
            <a:off x="457200" y="152400"/>
            <a:ext cx="6553200" cy="1371600"/>
          </a:xfrm>
        </p:spPr>
        <p:txBody>
          <a:bodyPr/>
          <a:lstStyle/>
          <a:p>
            <a:pPr eaLnBrk="1" fontAlgn="auto" hangingPunct="1">
              <a:spcAft>
                <a:spcPts val="0"/>
              </a:spcAft>
              <a:defRPr/>
            </a:pPr>
            <a:r>
              <a:rPr lang="en-US" b="1" dirty="0">
                <a:latin typeface="Tahoma" charset="0"/>
              </a:rPr>
              <a:t>Open2Test Features (3)</a:t>
            </a:r>
          </a:p>
        </p:txBody>
      </p:sp>
      <p:sp>
        <p:nvSpPr>
          <p:cNvPr id="137218" name="Content Placeholder 2"/>
          <p:cNvSpPr>
            <a:spLocks noGrp="1"/>
          </p:cNvSpPr>
          <p:nvPr>
            <p:ph idx="1"/>
          </p:nvPr>
        </p:nvSpPr>
        <p:spPr/>
        <p:txBody>
          <a:bodyPr/>
          <a:lstStyle/>
          <a:p>
            <a:pPr eaLnBrk="1" hangingPunct="1"/>
            <a:r>
              <a:rPr lang="en-US">
                <a:latin typeface="Tahoma" charset="0"/>
              </a:rPr>
              <a:t>Calling functions and reusable actions</a:t>
            </a:r>
          </a:p>
          <a:p>
            <a:pPr lvl="1" eaLnBrk="1" hangingPunct="1"/>
            <a:r>
              <a:rPr lang="en-US">
                <a:latin typeface="Tahoma" charset="0"/>
              </a:rPr>
              <a:t>Common functions or actions can be triggered through keywords. </a:t>
            </a:r>
          </a:p>
          <a:p>
            <a:pPr eaLnBrk="1" hangingPunct="1"/>
            <a:r>
              <a:rPr lang="en-US">
                <a:latin typeface="Tahoma" charset="0"/>
              </a:rPr>
              <a:t>Keyboard inputs</a:t>
            </a:r>
          </a:p>
          <a:p>
            <a:pPr lvl="1" eaLnBrk="1" hangingPunct="1"/>
            <a:r>
              <a:rPr lang="en-US">
                <a:latin typeface="Tahoma" charset="0"/>
              </a:rPr>
              <a:t>This plug-in is included to perform keyboard actions on the specified test object. </a:t>
            </a: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PUBLISH_TITLE" val="Cheap and Free Test Tools - Rice - StarWest 2009"/>
  <p:tag name="ARTICULATE_PUBLISH_PATH" val="C:\Documents and Settings\Owner\My Documents\Articulate Presenter"/>
  <p:tag name="ARTICULATE_LOGO" val="RICELOGO.JPG"/>
  <p:tag name="ARTICULATE_PRESENTER" val="Randall Rice"/>
  <p:tag name="ARTICULATE_PRESENTER_GUID" val="3B42C13A59D4"/>
  <p:tag name="ARTICULATE_LMS" val="0"/>
  <p:tag name="ARTICULATE_TEMPLATE" val="Tradeshow Loop"/>
  <p:tag name="LMS_PUBLISH" val="No"/>
  <p:tag name="PLAYERLOGOHEIGHT" val="40"/>
  <p:tag name="PLAYERLOGOWIDTH" val="200"/>
  <p:tag name="LAUNCHINNEWWINDOW" val="1"/>
  <p:tag name="LASTPUBLISHED" val="C:\Documents and Settings\Owner\My Documents\Articulate Presenter\Cheap and Free Test Tools - Rice - StarWest 2009\launcher.html"/>
</p:tagLst>
</file>

<file path=ppt/tags/tag10.xml><?xml version="1.0" encoding="utf-8"?>
<p:tagLst xmlns:a="http://schemas.openxmlformats.org/drawingml/2006/main" xmlns:r="http://schemas.openxmlformats.org/officeDocument/2006/relationships" xmlns:p="http://schemas.openxmlformats.org/presentationml/2006/main">
  <p:tag name="AUDIO_ID" val="320"/>
  <p:tag name="ELAPSEDTIME" val="110.4"/>
  <p:tag name="ANNOTATION_COUNT" val="0"/>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UDIO_ID" val="313"/>
  <p:tag name="ELAPSEDTIME" val="132.1"/>
  <p:tag name="ANNOTATION_TYPE_1" val="2"/>
  <p:tag name="ANNOTATION_START_1" val="23.6"/>
  <p:tag name="ANNOTATION_END_1" val="23.6"/>
  <p:tag name="ANNOTATION_TOP_1" val="-39.6"/>
  <p:tag name="ANNOTATION_LEFT_1" val="-39.7"/>
  <p:tag name="ANNOTATION_WIDTH_1" val="655.3"/>
  <p:tag name="ANNOTATION_HEIGHT_1" val="511.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3.6"/>
  <p:tag name="ANNOTATION_END_2" val="34.6"/>
  <p:tag name="ANNOTATION_TOP_2" val="72.8"/>
  <p:tag name="ANNOTATION_LEFT_2" val="72.2"/>
  <p:tag name="ANNOTATION_WIDTH_2" val="50.8"/>
  <p:tag name="ANNOTATION_HEIGHT_2" val="330.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4.6"/>
  <p:tag name="ANNOTATION_END_3" val="34.6"/>
  <p:tag name="ANNOTATION_TOP_3" val="-39.6"/>
  <p:tag name="ANNOTATION_LEFT_3" val="-39.7"/>
  <p:tag name="ANNOTATION_WIDTH_3" val="655.3"/>
  <p:tag name="ANNOTATION_HEIGHT_3" val="511.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4.6"/>
  <p:tag name="ANNOTATION_END_4" val="39.0"/>
  <p:tag name="ANNOTATION_TOP_4" val="72.8"/>
  <p:tag name="ANNOTATION_LEFT_4" val="122.2"/>
  <p:tag name="ANNOTATION_WIDTH_4" val="401.5"/>
  <p:tag name="ANNOTATION_HEIGHT_4" val="2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9.0"/>
  <p:tag name="ANNOTATION_END_5" val="45.6"/>
  <p:tag name="ANNOTATION_TOP_5" val="-39.6"/>
  <p:tag name="ANNOTATION_LEFT_5" val="-39.7"/>
  <p:tag name="ANNOTATION_WIDTH_5" val="655.3"/>
  <p:tag name="ANNOTATION_HEIGHT_5" val="511.1"/>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5.6"/>
  <p:tag name="ANNOTATION_END_6" val="45.6"/>
  <p:tag name="ANNOTATION_TOP_6" val="-39.6"/>
  <p:tag name="ANNOTATION_LEFT_6" val="-39.7"/>
  <p:tag name="ANNOTATION_WIDTH_6" val="655.3"/>
  <p:tag name="ANNOTATION_HEIGHT_6" val="511.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45.6"/>
  <p:tag name="ANNOTATION_END_7" val="56.1"/>
  <p:tag name="ANNOTATION_TOP_7" val="72.8"/>
  <p:tag name="ANNOTATION_LEFT_7" val="123.0"/>
  <p:tag name="ANNOTATION_WIDTH_7" val="101.6"/>
  <p:tag name="ANNOTATION_HEIGHT_7" val="75.2"/>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56.1"/>
  <p:tag name="ANNOTATION_END_8" val="56.1"/>
  <p:tag name="ANNOTATION_TOP_8" val="-39.6"/>
  <p:tag name="ANNOTATION_LEFT_8" val="-39.7"/>
  <p:tag name="ANNOTATION_WIDTH_8" val="655.3"/>
  <p:tag name="ANNOTATION_HEIGHT_8" val="511.1"/>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56.1"/>
  <p:tag name="ANNOTATION_END_9" val="63.8"/>
  <p:tag name="ANNOTATION_TOP_9" val="74.4"/>
  <p:tag name="ANNOTATION_LEFT_9" val="222.9"/>
  <p:tag name="ANNOTATION_WIDTH_9" val="101.6"/>
  <p:tag name="ANNOTATION_HEIGHT_9" val="74.4"/>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63.8"/>
  <p:tag name="ANNOTATION_END_10" val="63.8"/>
  <p:tag name="ANNOTATION_TOP_10" val="-39.6"/>
  <p:tag name="ANNOTATION_LEFT_10" val="-39.7"/>
  <p:tag name="ANNOTATION_WIDTH_10" val="655.3"/>
  <p:tag name="ANNOTATION_HEIGHT_10" val="511.1"/>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63.8"/>
  <p:tag name="ANNOTATION_END_11" val="75.1"/>
  <p:tag name="ANNOTATION_TOP_11" val="75.2"/>
  <p:tag name="ANNOTATION_LEFT_11" val="322.1"/>
  <p:tag name="ANNOTATION_WIDTH_11" val="100.8"/>
  <p:tag name="ANNOTATION_HEIGHT_11" val="72.0"/>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5.1"/>
  <p:tag name="ANNOTATION_END_12" val="75.1"/>
  <p:tag name="ANNOTATION_TOP_12" val="-39.6"/>
  <p:tag name="ANNOTATION_LEFT_12" val="-39.7"/>
  <p:tag name="ANNOTATION_WIDTH_12" val="655.3"/>
  <p:tag name="ANNOTATION_HEIGHT_12" val="511.1"/>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5.1"/>
  <p:tag name="ANNOTATION_END_13" val="97.8"/>
  <p:tag name="ANNOTATION_TOP_13" val="76.0"/>
  <p:tag name="ANNOTATION_LEFT_13" val="421.3"/>
  <p:tag name="ANNOTATION_WIDTH_13" val="103.1"/>
  <p:tag name="ANNOTATION_HEIGHT_13" val="71.2"/>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97.8"/>
  <p:tag name="ANNOTATION_END_14" val="97.8"/>
  <p:tag name="ANNOTATION_TOP_14" val="-39.6"/>
  <p:tag name="ANNOTATION_LEFT_14" val="-39.7"/>
  <p:tag name="ANNOTATION_WIDTH_14" val="655.3"/>
  <p:tag name="ANNOTATION_HEIGHT_14" val="511.1"/>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97.8"/>
  <p:tag name="ANNOTATION_TOP_15" val="73.6"/>
  <p:tag name="ANNOTATION_LEFT_15" val="123.0"/>
  <p:tag name="ANNOTATION_WIDTH_15" val="399.9"/>
  <p:tag name="ANNOTATION_HEIGHT_15" val="73.6"/>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COUNT" val="15"/>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UDIO_ID" val="325"/>
  <p:tag name="ELAPSEDTIME" val="14.2"/>
  <p:tag name="ANNOTATION_COUNT" val="0"/>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UDIO_ID" val="314"/>
  <p:tag name="ELAPSEDTIME" val="79.6"/>
  <p:tag name="ANNOTATION_TYPE_1" val="2"/>
  <p:tag name="ANNOTATION_START_1" val="7.0"/>
  <p:tag name="ANNOTATION_END_1" val="7.0"/>
  <p:tag name="ANNOTATION_TOP_1" val="-43.0"/>
  <p:tag name="ANNOTATION_LEFT_1" val="-43.1"/>
  <p:tag name="ANNOTATION_WIDTH_1" val="662.2"/>
  <p:tag name="ANNOTATION_HEIGHT_1" val="518.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0"/>
  <p:tag name="ANNOTATION_END_2" val="30.3"/>
  <p:tag name="ANNOTATION_TOP_2" val="93.8"/>
  <p:tag name="ANNOTATION_LEFT_2" val="53.5"/>
  <p:tag name="ANNOTATION_WIDTH_2" val="495.8"/>
  <p:tag name="ANNOTATION_HEIGHT_2" val="56.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0.3"/>
  <p:tag name="ANNOTATION_END_3" val="30.3"/>
  <p:tag name="ANNOTATION_TOP_3" val="-43.0"/>
  <p:tag name="ANNOTATION_LEFT_3" val="-43.1"/>
  <p:tag name="ANNOTATION_WIDTH_3" val="662.2"/>
  <p:tag name="ANNOTATION_HEIGHT_3" val="518.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0.3"/>
  <p:tag name="ANNOTATION_TOP_4" val="145.4"/>
  <p:tag name="ANNOTATION_LEFT_4" val="52.6"/>
  <p:tag name="ANNOTATION_WIDTH_4" val="497.5"/>
  <p:tag name="ANNOTATION_HEIGHT_4" val="14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UDIO_ID" val="321"/>
  <p:tag name="ELAPSEDTIME" val="57.8"/>
  <p:tag name="ANNOTATION_COUNT" val="0"/>
</p:tagLst>
</file>

<file path=ppt/tags/tag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PAUSE" val="0"/>
  <p:tag name="ELAPSEDTIME" val="6.736001"/>
  <p:tag name="AUDIO_ID" val="256"/>
</p:tagLst>
</file>

<file path=ppt/tags/tag20.xml><?xml version="1.0" encoding="utf-8"?>
<p:tagLst xmlns:a="http://schemas.openxmlformats.org/drawingml/2006/main" xmlns:r="http://schemas.openxmlformats.org/officeDocument/2006/relationships" xmlns:p="http://schemas.openxmlformats.org/presentationml/2006/main">
  <p:tag name="AUDIO_ID" val="315"/>
  <p:tag name="ELAPSEDTIME" val="136.8"/>
  <p:tag name="ANNOTATION_TYPE_1" val="2"/>
  <p:tag name="ANNOTATION_START_1" val="6.8"/>
  <p:tag name="ANNOTATION_END_1" val="6.8"/>
  <p:tag name="ANNOTATION_TOP_1" val="-43.0"/>
  <p:tag name="ANNOTATION_LEFT_1" val="-43.1"/>
  <p:tag name="ANNOTATION_WIDTH_1" val="662.2"/>
  <p:tag name="ANNOTATION_HEIGHT_1" val="518.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8"/>
  <p:tag name="ANNOTATION_END_2" val="26.0"/>
  <p:tag name="ANNOTATION_TOP_2" val="86.1"/>
  <p:tag name="ANNOTATION_LEFT_2" val="47.4"/>
  <p:tag name="ANNOTATION_WIDTH_2" val="60.4"/>
  <p:tag name="ANNOTATION_HEIGHT_2" val="28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6.0"/>
  <p:tag name="ANNOTATION_END_3" val="26.0"/>
  <p:tag name="ANNOTATION_TOP_3" val="-43.0"/>
  <p:tag name="ANNOTATION_LEFT_3" val="-43.1"/>
  <p:tag name="ANNOTATION_WIDTH_3" val="662.2"/>
  <p:tag name="ANNOTATION_HEIGHT_3" val="518.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6.0"/>
  <p:tag name="ANNOTATION_END_4" val="36.8"/>
  <p:tag name="ANNOTATION_TOP_4" val="86.9"/>
  <p:tag name="ANNOTATION_LEFT_4" val="105.2"/>
  <p:tag name="ANNOTATION_WIDTH_4" val="114.7"/>
  <p:tag name="ANNOTATION_HEIGHT_4" val="78.3"/>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6.8"/>
  <p:tag name="ANNOTATION_END_5" val="36.8"/>
  <p:tag name="ANNOTATION_TOP_5" val="-43.0"/>
  <p:tag name="ANNOTATION_LEFT_5" val="-43.1"/>
  <p:tag name="ANNOTATION_WIDTH_5" val="662.2"/>
  <p:tag name="ANNOTATION_HEIGHT_5" val="518.1"/>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6.8"/>
  <p:tag name="ANNOTATION_END_6" val="47.9"/>
  <p:tag name="ANNOTATION_TOP_6" val="84.3"/>
  <p:tag name="ANNOTATION_LEFT_6" val="215.6"/>
  <p:tag name="ANNOTATION_WIDTH_6" val="113.0"/>
  <p:tag name="ANNOTATION_HEIGHT_6" val="80.9"/>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47.9"/>
  <p:tag name="ANNOTATION_END_7" val="47.9"/>
  <p:tag name="ANNOTATION_TOP_7" val="-43.0"/>
  <p:tag name="ANNOTATION_LEFT_7" val="-43.1"/>
  <p:tag name="ANNOTATION_WIDTH_7" val="662.2"/>
  <p:tag name="ANNOTATION_HEIGHT_7" val="518.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47.9"/>
  <p:tag name="ANNOTATION_END_8" val="57.1"/>
  <p:tag name="ANNOTATION_TOP_8" val="86.9"/>
  <p:tag name="ANNOTATION_LEFT_8" val="327.7"/>
  <p:tag name="ANNOTATION_WIDTH_8" val="112.1"/>
  <p:tag name="ANNOTATION_HEIGHT_8" val="78.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57.1"/>
  <p:tag name="ANNOTATION_END_9" val="57.1"/>
  <p:tag name="ANNOTATION_TOP_9" val="-43.0"/>
  <p:tag name="ANNOTATION_LEFT_9" val="-43.1"/>
  <p:tag name="ANNOTATION_WIDTH_9" val="662.2"/>
  <p:tag name="ANNOTATION_HEIGHT_9" val="518.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57.1"/>
  <p:tag name="ANNOTATION_END_10" val="69.1"/>
  <p:tag name="ANNOTATION_TOP_10" val="86.9"/>
  <p:tag name="ANNOTATION_LEFT_10" val="437.2"/>
  <p:tag name="ANNOTATION_WIDTH_10" val="107.8"/>
  <p:tag name="ANNOTATION_HEIGHT_10" val="80.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69.1"/>
  <p:tag name="ANNOTATION_END_11" val="69.1"/>
  <p:tag name="ANNOTATION_TOP_11" val="-43.0"/>
  <p:tag name="ANNOTATION_LEFT_11" val="-43.1"/>
  <p:tag name="ANNOTATION_WIDTH_11" val="662.2"/>
  <p:tag name="ANNOTATION_HEIGHT_11" val="518.1"/>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69.1"/>
  <p:tag name="ANNOTATION_END_12" val="118.2"/>
  <p:tag name="ANNOTATION_TOP_12" val="84.3"/>
  <p:tag name="ANNOTATION_LEFT_12" val="49.1"/>
  <p:tag name="ANNOTATION_WIDTH_12" val="496.7"/>
  <p:tag name="ANNOTATION_HEIGHT_12" val="82.6"/>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18.2"/>
  <p:tag name="ANNOTATION_END_13" val="118.2"/>
  <p:tag name="ANNOTATION_TOP_13" val="-43.0"/>
  <p:tag name="ANNOTATION_LEFT_13" val="-43.1"/>
  <p:tag name="ANNOTATION_WIDTH_13" val="662.2"/>
  <p:tag name="ANNOTATION_HEIGHT_13" val="518.1"/>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18.2"/>
  <p:tag name="ANNOTATION_TOP_14" val="102.4"/>
  <p:tag name="ANNOTATION_LEFT_14" val="104.3"/>
  <p:tag name="ANNOTATION_WIDTH_14" val="115.5"/>
  <p:tag name="ANNOTATION_HEIGHT_14" val="34.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COUNT" val="14"/>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UDIO_ID" val="322"/>
  <p:tag name="ELAPSEDTIME" val="42.2"/>
  <p:tag name="ANNOTATION_COUNT" val="0"/>
</p:tagLst>
</file>

<file path=ppt/tags/tag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UDIO_ID" val="317"/>
  <p:tag name="ELAPSEDTIME" val="65.6"/>
  <p:tag name="ANNOTATION_TYPE_1" val="2"/>
  <p:tag name="ANNOTATION_START_1" val="12.1"/>
  <p:tag name="ANNOTATION_END_1" val="12.1"/>
  <p:tag name="ANNOTATION_TOP_1" val="-43.0"/>
  <p:tag name="ANNOTATION_LEFT_1" val="-43.1"/>
  <p:tag name="ANNOTATION_WIDTH_1" val="662.2"/>
  <p:tag name="ANNOTATION_HEIGHT_1" val="518.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2.1"/>
  <p:tag name="ANNOTATION_END_2" val="33.4"/>
  <p:tag name="ANNOTATION_TOP_2" val="147.2"/>
  <p:tag name="ANNOTATION_LEFT_2" val="44.8"/>
  <p:tag name="ANNOTATION_WIDTH_2" val="337.1"/>
  <p:tag name="ANNOTATION_HEIGHT_2" val="50.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3.4"/>
  <p:tag name="ANNOTATION_END_3" val="33.4"/>
  <p:tag name="ANNOTATION_TOP_3" val="-43.0"/>
  <p:tag name="ANNOTATION_LEFT_3" val="-43.1"/>
  <p:tag name="ANNOTATION_WIDTH_3" val="662.2"/>
  <p:tag name="ANNOTATION_HEIGHT_3" val="518.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3.4"/>
  <p:tag name="ANNOTATION_END_4" val="47.8"/>
  <p:tag name="ANNOTATION_TOP_4" val="145.4"/>
  <p:tag name="ANNOTATION_LEFT_4" val="388.9"/>
  <p:tag name="ANNOTATION_WIDTH_4" val="105.2"/>
  <p:tag name="ANNOTATION_HEIGHT_4" val="53.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8"/>
  <p:tag name="ANNOTATION_END_5" val="47.8"/>
  <p:tag name="ANNOTATION_TOP_5" val="-43.0"/>
  <p:tag name="ANNOTATION_LEFT_5" val="-43.1"/>
  <p:tag name="ANNOTATION_WIDTH_5" val="662.2"/>
  <p:tag name="ANNOTATION_HEIGHT_5" val="518.1"/>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7.8"/>
  <p:tag name="ANNOTATION_TOP_6" val="145.4"/>
  <p:tag name="ANNOTATION_LEFT_6" val="500.1"/>
  <p:tag name="ANNOTATION_WIDTH_6" val="54.3"/>
  <p:tag name="ANNOTATION_HEIGHT_6" val="53.4"/>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Lst>
</file>

<file path=ppt/tags/tag2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UDIO_ID" val="316"/>
  <p:tag name="ELAPSEDTIME" val="48.1"/>
  <p:tag name="ANNOTATION_TYPE_1" val="2"/>
  <p:tag name="ANNOTATION_START_1" val="3.7"/>
  <p:tag name="ANNOTATION_END_1" val="3.7"/>
  <p:tag name="ANNOTATION_TOP_1" val="-43.0"/>
  <p:tag name="ANNOTATION_LEFT_1" val="-43.1"/>
  <p:tag name="ANNOTATION_WIDTH_1" val="662.2"/>
  <p:tag name="ANNOTATION_HEIGHT_1" val="518.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END_2" val="14.2"/>
  <p:tag name="ANNOTATION_TOP_2" val="232.4"/>
  <p:tag name="ANNOTATION_LEFT_2" val="379.4"/>
  <p:tag name="ANNOTATION_WIDTH_2" val="167.3"/>
  <p:tag name="ANNOTATION_HEIGHT_2" val="37.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
  <p:tag name="ANNOTATION_END_3" val="14.2"/>
  <p:tag name="ANNOTATION_TOP_3" val="-43.0"/>
  <p:tag name="ANNOTATION_LEFT_3" val="-43.1"/>
  <p:tag name="ANNOTATION_WIDTH_3" val="662.2"/>
  <p:tag name="ANNOTATION_HEIGHT_3" val="518.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2"/>
  <p:tag name="ANNOTATION_END_4" val="23.1"/>
  <p:tag name="ANNOTATION_TOP_4" val="234.9"/>
  <p:tag name="ANNOTATION_LEFT_4" val="379.4"/>
  <p:tag name="ANNOTATION_WIDTH_4" val="109.5"/>
  <p:tag name="ANNOTATION_HEIGHT_4" val="35.3"/>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3.1"/>
  <p:tag name="ANNOTATION_END_5" val="23.1"/>
  <p:tag name="ANNOTATION_TOP_5" val="-43.0"/>
  <p:tag name="ANNOTATION_LEFT_5" val="-43.1"/>
  <p:tag name="ANNOTATION_WIDTH_5" val="662.2"/>
  <p:tag name="ANNOTATION_HEIGHT_5" val="518.1"/>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1"/>
  <p:tag name="ANNOTATION_TOP_6" val="234.9"/>
  <p:tag name="ANNOTATION_LEFT_6" val="490.6"/>
  <p:tag name="ANNOTATION_WIDTH_6" val="58.6"/>
  <p:tag name="ANNOTATION_HEIGHT_6" val="32.7"/>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UDIO_ID" val="319"/>
  <p:tag name="ELAPSEDTIME" val="41.9"/>
  <p:tag name="ANNOTATION_TYPE_1" val="2"/>
  <p:tag name="ANNOTATION_START_1" val="13.4"/>
  <p:tag name="ANNOTATION_END_1" val="13.4"/>
  <p:tag name="ANNOTATION_TOP_1" val="-43.0"/>
  <p:tag name="ANNOTATION_LEFT_1" val="-43.1"/>
  <p:tag name="ANNOTATION_WIDTH_1" val="662.2"/>
  <p:tag name="ANNOTATION_HEIGHT_1" val="518.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
  <p:tag name="ANNOTATION_END_2" val="18.7"/>
  <p:tag name="ANNOTATION_TOP_2" val="220.3"/>
  <p:tag name="ANNOTATION_LEFT_2" val="43.1"/>
  <p:tag name="ANNOTATION_WIDTH_2" val="145.7"/>
  <p:tag name="ANNOTATION_HEIGHT_2" val="91.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8.7"/>
  <p:tag name="ANNOTATION_END_3" val="18.7"/>
  <p:tag name="ANNOTATION_TOP_3" val="-43.0"/>
  <p:tag name="ANNOTATION_LEFT_3" val="-43.1"/>
  <p:tag name="ANNOTATION_WIDTH_3" val="662.2"/>
  <p:tag name="ANNOTATION_HEIGHT_3" val="518.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8.7"/>
  <p:tag name="ANNOTATION_END_4" val="28.0"/>
  <p:tag name="ANNOTATION_TOP_4" val="194.5"/>
  <p:tag name="ANNOTATION_LEFT_4" val="191.4"/>
  <p:tag name="ANNOTATION_WIDTH_4" val="95.7"/>
  <p:tag name="ANNOTATION_HEIGHT_4" val="111.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8.0"/>
  <p:tag name="ANNOTATION_END_5" val="28.0"/>
  <p:tag name="ANNOTATION_TOP_5" val="-43.0"/>
  <p:tag name="ANNOTATION_LEFT_5" val="-43.1"/>
  <p:tag name="ANNOTATION_WIDTH_5" val="662.2"/>
  <p:tag name="ANNOTATION_HEIGHT_5" val="518.1"/>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8.0"/>
  <p:tag name="ANNOTATION_END_6" val="32.7"/>
  <p:tag name="ANNOTATION_TOP_6" val="196.2"/>
  <p:tag name="ANNOTATION_LEFT_6" val="288.9"/>
  <p:tag name="ANNOTATION_WIDTH_6" val="84.5"/>
  <p:tag name="ANNOTATION_HEIGHT_6" val="110.2"/>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32.7"/>
  <p:tag name="ANNOTATION_END_7" val="32.7"/>
  <p:tag name="ANNOTATION_TOP_7" val="-43.0"/>
  <p:tag name="ANNOTATION_LEFT_7" val="-43.1"/>
  <p:tag name="ANNOTATION_WIDTH_7" val="662.2"/>
  <p:tag name="ANNOTATION_HEIGHT_7" val="518.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32.7"/>
  <p:tag name="ANNOTATION_END_8" val="36.8"/>
  <p:tag name="ANNOTATION_TOP_8" val="198.8"/>
  <p:tag name="ANNOTATION_LEFT_8" val="375.1"/>
  <p:tag name="ANNOTATION_WIDTH_8" val="86.2"/>
  <p:tag name="ANNOTATION_HEIGHT_8" val="108.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6.8"/>
  <p:tag name="ANNOTATION_END_9" val="36.8"/>
  <p:tag name="ANNOTATION_TOP_9" val="-43.0"/>
  <p:tag name="ANNOTATION_LEFT_9" val="-43.1"/>
  <p:tag name="ANNOTATION_WIDTH_9" val="662.2"/>
  <p:tag name="ANNOTATION_HEIGHT_9" val="518.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6.8"/>
  <p:tag name="ANNOTATION_TOP_10" val="193.6"/>
  <p:tag name="ANNOTATION_LEFT_10" val="461.3"/>
  <p:tag name="ANNOTATION_WIDTH_10" val="75.0"/>
  <p:tag name="ANNOTATION_HEIGHT_10" val="116.2"/>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COUNT" val="10"/>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ELAPSEDTIME" val="22.688"/>
  <p:tag name="AUDIO_ID" val="296"/>
</p:tagLst>
</file>

<file path=ppt/tags/tag30.xml><?xml version="1.0" encoding="utf-8"?>
<p:tagLst xmlns:a="http://schemas.openxmlformats.org/drawingml/2006/main" xmlns:r="http://schemas.openxmlformats.org/officeDocument/2006/relationships" xmlns:p="http://schemas.openxmlformats.org/presentationml/2006/main">
  <p:tag name="AUDIO_ID" val="326"/>
  <p:tag name="ELAPSEDTIME" val="31.3"/>
  <p:tag name="ANNOTATION_COUNT" val="0"/>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2.xml><?xml version="1.0" encoding="utf-8"?>
<p:tagLst xmlns:a="http://schemas.openxmlformats.org/drawingml/2006/main" xmlns:r="http://schemas.openxmlformats.org/officeDocument/2006/relationships" xmlns:p="http://schemas.openxmlformats.org/presentationml/2006/main">
  <p:tag name="ELAPSEDTIME" val="142.448"/>
  <p:tag name="AUDIO_ID" val="259"/>
</p:tagLst>
</file>

<file path=ppt/tags/tag33.xml><?xml version="1.0" encoding="utf-8"?>
<p:tagLst xmlns:a="http://schemas.openxmlformats.org/drawingml/2006/main" xmlns:r="http://schemas.openxmlformats.org/officeDocument/2006/relationships" xmlns:p="http://schemas.openxmlformats.org/presentationml/2006/main">
  <p:tag name="ELAPSEDTIME" val="51.584"/>
  <p:tag name="AUDIO_ID" val="272"/>
  <p:tag name="ARTICULATE_SLIDE_PAUSE" val="0"/>
  <p:tag name="ARTICULATE_NAV_LEVEL" val="1"/>
  <p:tag name="ARTICULATE_PLAYLIST_ID" val="-1"/>
</p:tagLst>
</file>

<file path=ppt/tags/tag34.xml><?xml version="1.0" encoding="utf-8"?>
<p:tagLst xmlns:a="http://schemas.openxmlformats.org/drawingml/2006/main" xmlns:r="http://schemas.openxmlformats.org/officeDocument/2006/relationships" xmlns:p="http://schemas.openxmlformats.org/presentationml/2006/main">
  <p:tag name="ELAPSEDTIME" val="85.92001"/>
  <p:tag name="AUDIO_ID" val="273"/>
  <p:tag name="ARTICULATE_SLIDE_PAUSE" val="0"/>
  <p:tag name="ARTICULATE_NAV_LEVEL" val="1"/>
  <p:tag name="ARTICULATE_PLAYLIST_ID" val="-1"/>
</p:tagLst>
</file>

<file path=ppt/tags/tag35.xml><?xml version="1.0" encoding="utf-8"?>
<p:tagLst xmlns:a="http://schemas.openxmlformats.org/drawingml/2006/main" xmlns:r="http://schemas.openxmlformats.org/officeDocument/2006/relationships" xmlns:p="http://schemas.openxmlformats.org/presentationml/2006/main">
  <p:tag name="ELAPSEDTIME" val="83.744"/>
  <p:tag name="AUDIO_ID" val="276"/>
  <p:tag name="TIMELINE" val="5.1/17.1/23.8/34.6"/>
  <p:tag name="ARTICULATE_SLIDE_PAUSE" val="0"/>
  <p:tag name="ARTICULATE_NAV_LEVEL" val="1"/>
  <p:tag name="ARTICULATE_PLAYLIST_ID" val="-1"/>
</p:tagLst>
</file>

<file path=ppt/tags/tag36.xml><?xml version="1.0" encoding="utf-8"?>
<p:tagLst xmlns:a="http://schemas.openxmlformats.org/drawingml/2006/main" xmlns:r="http://schemas.openxmlformats.org/officeDocument/2006/relationships" xmlns:p="http://schemas.openxmlformats.org/presentationml/2006/main">
  <p:tag name="ELAPSEDTIME" val="54.752"/>
  <p:tag name="AUDIO_ID" val="277"/>
  <p:tag name="TIMELINE" val="2.6/33.2"/>
  <p:tag name="ARTICULATE_SLIDE_PAUSE" val="0"/>
  <p:tag name="ARTICULATE_NAV_LEVEL" val="1"/>
  <p:tag name="ARTICULATE_PLAYLIST_ID" val="-1"/>
</p:tagLst>
</file>

<file path=ppt/tags/tag37.xml><?xml version="1.0" encoding="utf-8"?>
<p:tagLst xmlns:a="http://schemas.openxmlformats.org/drawingml/2006/main" xmlns:r="http://schemas.openxmlformats.org/officeDocument/2006/relationships" xmlns:p="http://schemas.openxmlformats.org/presentationml/2006/main">
  <p:tag name="ELAPSEDTIME" val="115.696"/>
  <p:tag name="AUDIO_ID" val="280"/>
  <p:tag name="TIMELINE" val="4.8/21.6/54.8/67.8"/>
  <p:tag name="ARTICULATE_SLIDE_PAUSE" val="0"/>
  <p:tag name="ARTICULATE_NAV_LEVEL" val="1"/>
  <p:tag name="ARTICULATE_PLAYLIST_ID" val="-1"/>
</p:tagLst>
</file>

<file path=ppt/tags/tag38.xml><?xml version="1.0" encoding="utf-8"?>
<p:tagLst xmlns:a="http://schemas.openxmlformats.org/drawingml/2006/main" xmlns:r="http://schemas.openxmlformats.org/officeDocument/2006/relationships" xmlns:p="http://schemas.openxmlformats.org/presentationml/2006/main">
  <p:tag name="ELAPSEDTIME" val="36.688"/>
  <p:tag name="AUDIO_ID" val="260"/>
</p:tagLst>
</file>

<file path=ppt/tags/tag39.xml><?xml version="1.0" encoding="utf-8"?>
<p:tagLst xmlns:a="http://schemas.openxmlformats.org/drawingml/2006/main" xmlns:r="http://schemas.openxmlformats.org/officeDocument/2006/relationships" xmlns:p="http://schemas.openxmlformats.org/presentationml/2006/main">
  <p:tag name="ELAPSEDTIME" val="51.488"/>
  <p:tag name="AUDIO_ID" val="262"/>
</p:tagLst>
</file>

<file path=ppt/tags/tag4.xml><?xml version="1.0" encoding="utf-8"?>
<p:tagLst xmlns:a="http://schemas.openxmlformats.org/drawingml/2006/main" xmlns:r="http://schemas.openxmlformats.org/officeDocument/2006/relationships" xmlns:p="http://schemas.openxmlformats.org/presentationml/2006/main">
  <p:tag name="ELAPSEDTIME" val="55.504"/>
  <p:tag name="AUDIO_ID" val="305"/>
</p:tagLst>
</file>

<file path=ppt/tags/tag40.xml><?xml version="1.0" encoding="utf-8"?>
<p:tagLst xmlns:a="http://schemas.openxmlformats.org/drawingml/2006/main" xmlns:r="http://schemas.openxmlformats.org/officeDocument/2006/relationships" xmlns:p="http://schemas.openxmlformats.org/presentationml/2006/main">
  <p:tag name="ELAPSEDTIME" val="13.6"/>
  <p:tag name="AUDIO_ID" val="288"/>
</p:tagLst>
</file>

<file path=ppt/tags/tag41.xml><?xml version="1.0" encoding="utf-8"?>
<p:tagLst xmlns:a="http://schemas.openxmlformats.org/drawingml/2006/main" xmlns:r="http://schemas.openxmlformats.org/officeDocument/2006/relationships" xmlns:p="http://schemas.openxmlformats.org/presentationml/2006/main">
  <p:tag name="ELAPSEDTIME" val="22.864"/>
  <p:tag name="AUDIO_ID" val="293"/>
</p:tagLst>
</file>

<file path=ppt/tags/tag42.xml><?xml version="1.0" encoding="utf-8"?>
<p:tagLst xmlns:a="http://schemas.openxmlformats.org/drawingml/2006/main" xmlns:r="http://schemas.openxmlformats.org/officeDocument/2006/relationships" xmlns:p="http://schemas.openxmlformats.org/presentationml/2006/main">
  <p:tag name="ELAPSEDTIME" val="25.12"/>
  <p:tag name="AUDIO_ID" val="294"/>
</p:tagLst>
</file>

<file path=ppt/tags/tag43.xml><?xml version="1.0" encoding="utf-8"?>
<p:tagLst xmlns:a="http://schemas.openxmlformats.org/drawingml/2006/main" xmlns:r="http://schemas.openxmlformats.org/officeDocument/2006/relationships" xmlns:p="http://schemas.openxmlformats.org/presentationml/2006/main">
  <p:tag name="ELAPSEDTIME" val="37.744"/>
  <p:tag name="AUDIO_ID" val="289"/>
</p:tagLst>
</file>

<file path=ppt/tags/tag44.xml><?xml version="1.0" encoding="utf-8"?>
<p:tagLst xmlns:a="http://schemas.openxmlformats.org/drawingml/2006/main" xmlns:r="http://schemas.openxmlformats.org/officeDocument/2006/relationships" xmlns:p="http://schemas.openxmlformats.org/presentationml/2006/main">
  <p:tag name="ELAPSEDTIME" val="11.136"/>
  <p:tag name="AUDIO_ID" val="291"/>
</p:tagLst>
</file>

<file path=ppt/tags/tag45.xml><?xml version="1.0" encoding="utf-8"?>
<p:tagLst xmlns:a="http://schemas.openxmlformats.org/drawingml/2006/main" xmlns:r="http://schemas.openxmlformats.org/officeDocument/2006/relationships" xmlns:p="http://schemas.openxmlformats.org/presentationml/2006/main">
  <p:tag name="ELAPSEDTIME" val="14.192"/>
  <p:tag name="AUDIO_ID" val="303"/>
</p:tagLst>
</file>

<file path=ppt/tags/tag46.xml><?xml version="1.0" encoding="utf-8"?>
<p:tagLst xmlns:a="http://schemas.openxmlformats.org/drawingml/2006/main" xmlns:r="http://schemas.openxmlformats.org/officeDocument/2006/relationships" xmlns:p="http://schemas.openxmlformats.org/presentationml/2006/main">
  <p:tag name="ELAPSEDTIME" val="33.2"/>
  <p:tag name="AUDIO_ID" val="292"/>
</p:tagLst>
</file>

<file path=ppt/tags/tag47.xml><?xml version="1.0" encoding="utf-8"?>
<p:tagLst xmlns:a="http://schemas.openxmlformats.org/drawingml/2006/main" xmlns:r="http://schemas.openxmlformats.org/officeDocument/2006/relationships" xmlns:p="http://schemas.openxmlformats.org/presentationml/2006/main">
  <p:tag name="ELAPSEDTIME" val="15.456"/>
  <p:tag name="AUDIO_ID" val="295"/>
</p:tagLst>
</file>

<file path=ppt/tags/tag48.xml><?xml version="1.0" encoding="utf-8"?>
<p:tagLst xmlns:a="http://schemas.openxmlformats.org/drawingml/2006/main" xmlns:r="http://schemas.openxmlformats.org/officeDocument/2006/relationships" xmlns:p="http://schemas.openxmlformats.org/presentationml/2006/main">
  <p:tag name="ELAPSEDTIME" val="25.856"/>
  <p:tag name="AUDIO_ID" val="297"/>
</p:tagLst>
</file>

<file path=ppt/tags/tag49.xml><?xml version="1.0" encoding="utf-8"?>
<p:tagLst xmlns:a="http://schemas.openxmlformats.org/drawingml/2006/main" xmlns:r="http://schemas.openxmlformats.org/officeDocument/2006/relationships" xmlns:p="http://schemas.openxmlformats.org/presentationml/2006/main">
  <p:tag name="ELAPSEDTIME" val="28.16"/>
  <p:tag name="AUDIO_ID" val="290"/>
</p:tagLst>
</file>

<file path=ppt/tags/tag5.xml><?xml version="1.0" encoding="utf-8"?>
<p:tagLst xmlns:a="http://schemas.openxmlformats.org/drawingml/2006/main" xmlns:r="http://schemas.openxmlformats.org/officeDocument/2006/relationships" xmlns:p="http://schemas.openxmlformats.org/presentationml/2006/main">
  <p:tag name="ELAPSEDTIME" val="68"/>
  <p:tag name="AUDIO_ID" val="306"/>
</p:tagLst>
</file>

<file path=ppt/tags/tag50.xml><?xml version="1.0" encoding="utf-8"?>
<p:tagLst xmlns:a="http://schemas.openxmlformats.org/drawingml/2006/main" xmlns:r="http://schemas.openxmlformats.org/officeDocument/2006/relationships" xmlns:p="http://schemas.openxmlformats.org/presentationml/2006/main">
  <p:tag name="ELAPSEDTIME" val="18.864"/>
  <p:tag name="AUDIO_ID" val="301"/>
</p:tagLst>
</file>

<file path=ppt/tags/tag51.xml><?xml version="1.0" encoding="utf-8"?>
<p:tagLst xmlns:a="http://schemas.openxmlformats.org/drawingml/2006/main" xmlns:r="http://schemas.openxmlformats.org/officeDocument/2006/relationships" xmlns:p="http://schemas.openxmlformats.org/presentationml/2006/main">
  <p:tag name="ELAPSEDTIME" val="19.984"/>
  <p:tag name="AUDIO_ID" val="304"/>
</p:tagLst>
</file>

<file path=ppt/tags/tag52.xml><?xml version="1.0" encoding="utf-8"?>
<p:tagLst xmlns:a="http://schemas.openxmlformats.org/drawingml/2006/main" xmlns:r="http://schemas.openxmlformats.org/officeDocument/2006/relationships" xmlns:p="http://schemas.openxmlformats.org/presentationml/2006/main">
  <p:tag name="ELAPSEDTIME" val="8.144"/>
  <p:tag name="AUDIO_ID" val="305"/>
</p:tagLst>
</file>

<file path=ppt/tags/tag53.xml><?xml version="1.0" encoding="utf-8"?>
<p:tagLst xmlns:a="http://schemas.openxmlformats.org/drawingml/2006/main" xmlns:r="http://schemas.openxmlformats.org/officeDocument/2006/relationships" xmlns:p="http://schemas.openxmlformats.org/presentationml/2006/main">
  <p:tag name="ELAPSEDTIME" val="7.392"/>
  <p:tag name="AUDIO_ID" val="306"/>
</p:tagLst>
</file>

<file path=ppt/tags/tag54.xml><?xml version="1.0" encoding="utf-8"?>
<p:tagLst xmlns:a="http://schemas.openxmlformats.org/drawingml/2006/main" xmlns:r="http://schemas.openxmlformats.org/officeDocument/2006/relationships" xmlns:p="http://schemas.openxmlformats.org/presentationml/2006/main">
  <p:tag name="ELAPSEDTIME" val="27.648"/>
  <p:tag name="AUDIO_ID" val="298"/>
</p:tagLst>
</file>

<file path=ppt/tags/tag55.xml><?xml version="1.0" encoding="utf-8"?>
<p:tagLst xmlns:a="http://schemas.openxmlformats.org/drawingml/2006/main" xmlns:r="http://schemas.openxmlformats.org/officeDocument/2006/relationships" xmlns:p="http://schemas.openxmlformats.org/presentationml/2006/main">
  <p:tag name="ELAPSEDTIME" val="41.904"/>
  <p:tag name="AUDIO_ID" val="299"/>
</p:tagLst>
</file>

<file path=ppt/tags/tag56.xml><?xml version="1.0" encoding="utf-8"?>
<p:tagLst xmlns:a="http://schemas.openxmlformats.org/drawingml/2006/main" xmlns:r="http://schemas.openxmlformats.org/officeDocument/2006/relationships" xmlns:p="http://schemas.openxmlformats.org/presentationml/2006/main">
  <p:tag name="ELAPSEDTIME" val="52.176"/>
  <p:tag name="AUDIO_ID" val="265"/>
</p:tagLst>
</file>

<file path=ppt/tags/tag57.xml><?xml version="1.0" encoding="utf-8"?>
<p:tagLst xmlns:a="http://schemas.openxmlformats.org/drawingml/2006/main" xmlns:r="http://schemas.openxmlformats.org/officeDocument/2006/relationships" xmlns:p="http://schemas.openxmlformats.org/presentationml/2006/main">
  <p:tag name="ELAPSEDTIME" val="103.312"/>
  <p:tag name="AUDIO_ID" val="279"/>
</p:tagLst>
</file>

<file path=ppt/tags/tag58.xml><?xml version="1.0" encoding="utf-8"?>
<p:tagLst xmlns:a="http://schemas.openxmlformats.org/drawingml/2006/main" xmlns:r="http://schemas.openxmlformats.org/officeDocument/2006/relationships" xmlns:p="http://schemas.openxmlformats.org/presentationml/2006/main">
  <p:tag name="ELAPSEDTIME" val="52.176"/>
  <p:tag name="AUDIO_ID" val="265"/>
</p:tagLst>
</file>

<file path=ppt/tags/tag59.xml><?xml version="1.0" encoding="utf-8"?>
<p:tagLst xmlns:a="http://schemas.openxmlformats.org/drawingml/2006/main" xmlns:r="http://schemas.openxmlformats.org/officeDocument/2006/relationships" xmlns:p="http://schemas.openxmlformats.org/presentationml/2006/main">
  <p:tag name="ELAPSEDTIME" val="45.92"/>
  <p:tag name="AUDIO_ID" val="261"/>
</p:tagLst>
</file>

<file path=ppt/tags/tag6.xml><?xml version="1.0" encoding="utf-8"?>
<p:tagLst xmlns:a="http://schemas.openxmlformats.org/drawingml/2006/main" xmlns:r="http://schemas.openxmlformats.org/officeDocument/2006/relationships" xmlns:p="http://schemas.openxmlformats.org/presentationml/2006/main">
  <p:tag name="ELAPSEDTIME" val="28.928"/>
  <p:tag name="AUDIO_ID" val="257"/>
</p:tagLst>
</file>

<file path=ppt/tags/tag60.xml><?xml version="1.0" encoding="utf-8"?>
<p:tagLst xmlns:a="http://schemas.openxmlformats.org/drawingml/2006/main" xmlns:r="http://schemas.openxmlformats.org/officeDocument/2006/relationships" xmlns:p="http://schemas.openxmlformats.org/presentationml/2006/main">
  <p:tag name="ELAPSEDTIME" val="21.248"/>
  <p:tag name="AUDIO_ID" val="286"/>
</p:tagLst>
</file>

<file path=ppt/tags/tag61.xml><?xml version="1.0" encoding="utf-8"?>
<p:tagLst xmlns:a="http://schemas.openxmlformats.org/drawingml/2006/main" xmlns:r="http://schemas.openxmlformats.org/officeDocument/2006/relationships" xmlns:p="http://schemas.openxmlformats.org/presentationml/2006/main">
  <p:tag name="ELAPSEDTIME" val="21.808"/>
  <p:tag name="AUDIO_ID" val="270"/>
</p:tagLst>
</file>

<file path=ppt/tags/tag62.xml><?xml version="1.0" encoding="utf-8"?>
<p:tagLst xmlns:a="http://schemas.openxmlformats.org/drawingml/2006/main" xmlns:r="http://schemas.openxmlformats.org/officeDocument/2006/relationships" xmlns:p="http://schemas.openxmlformats.org/presentationml/2006/main">
  <p:tag name="ELAPSEDTIME" val="26.864"/>
  <p:tag name="AUDIO_ID" val="287"/>
</p:tagLst>
</file>

<file path=ppt/tags/tag63.xml><?xml version="1.0" encoding="utf-8"?>
<p:tagLst xmlns:a="http://schemas.openxmlformats.org/drawingml/2006/main" xmlns:r="http://schemas.openxmlformats.org/officeDocument/2006/relationships" xmlns:p="http://schemas.openxmlformats.org/presentationml/2006/main">
  <p:tag name="ELAPSEDTIME" val="15.968"/>
  <p:tag name="AUDIO_ID" val="271"/>
</p:tagLst>
</file>

<file path=ppt/tags/tag64.xml><?xml version="1.0" encoding="utf-8"?>
<p:tagLst xmlns:a="http://schemas.openxmlformats.org/drawingml/2006/main" xmlns:r="http://schemas.openxmlformats.org/officeDocument/2006/relationships" xmlns:p="http://schemas.openxmlformats.org/presentationml/2006/main">
  <p:tag name="ELAPSEDTIME" val="27.808"/>
  <p:tag name="AUDIO_ID" val="288"/>
</p:tagLst>
</file>

<file path=ppt/tags/tag65.xml><?xml version="1.0" encoding="utf-8"?>
<p:tagLst xmlns:a="http://schemas.openxmlformats.org/drawingml/2006/main" xmlns:r="http://schemas.openxmlformats.org/officeDocument/2006/relationships" xmlns:p="http://schemas.openxmlformats.org/presentationml/2006/main">
  <p:tag name="ELAPSEDTIME" val="11.664"/>
  <p:tag name="AUDIO_ID" val="289"/>
</p:tagLst>
</file>

<file path=ppt/tags/tag66.xml><?xml version="1.0" encoding="utf-8"?>
<p:tagLst xmlns:a="http://schemas.openxmlformats.org/drawingml/2006/main" xmlns:r="http://schemas.openxmlformats.org/officeDocument/2006/relationships" xmlns:p="http://schemas.openxmlformats.org/presentationml/2006/main">
  <p:tag name="ELAPSEDTIME" val="19.056"/>
  <p:tag name="AUDIO_ID" val="290"/>
</p:tagLst>
</file>

<file path=ppt/tags/tag67.xml><?xml version="1.0" encoding="utf-8"?>
<p:tagLst xmlns:a="http://schemas.openxmlformats.org/drawingml/2006/main" xmlns:r="http://schemas.openxmlformats.org/officeDocument/2006/relationships" xmlns:p="http://schemas.openxmlformats.org/presentationml/2006/main">
  <p:tag name="ELAPSEDTIME" val="53.056"/>
  <p:tag name="AUDIO_ID" val="291"/>
</p:tagLst>
</file>

<file path=ppt/tags/tag68.xml><?xml version="1.0" encoding="utf-8"?>
<p:tagLst xmlns:a="http://schemas.openxmlformats.org/drawingml/2006/main" xmlns:r="http://schemas.openxmlformats.org/officeDocument/2006/relationships" xmlns:p="http://schemas.openxmlformats.org/presentationml/2006/main">
  <p:tag name="ELAPSEDTIME" val="15.792"/>
  <p:tag name="AUDIO_ID" val="292"/>
</p:tagLst>
</file>

<file path=ppt/tags/tag69.xml><?xml version="1.0" encoding="utf-8"?>
<p:tagLst xmlns:a="http://schemas.openxmlformats.org/drawingml/2006/main" xmlns:r="http://schemas.openxmlformats.org/officeDocument/2006/relationships" xmlns:p="http://schemas.openxmlformats.org/presentationml/2006/main">
  <p:tag name="ELAPSEDTIME" val="31.6"/>
  <p:tag name="AUDIO_ID" val="297"/>
</p:tagLst>
</file>

<file path=ppt/tags/tag7.xml><?xml version="1.0" encoding="utf-8"?>
<p:tagLst xmlns:a="http://schemas.openxmlformats.org/drawingml/2006/main" xmlns:r="http://schemas.openxmlformats.org/officeDocument/2006/relationships" xmlns:p="http://schemas.openxmlformats.org/presentationml/2006/main">
  <p:tag name="ELAPSEDTIME" val="189.664"/>
  <p:tag name="AUDIO_ID" val="258"/>
</p:tagLst>
</file>

<file path=ppt/tags/tag70.xml><?xml version="1.0" encoding="utf-8"?>
<p:tagLst xmlns:a="http://schemas.openxmlformats.org/drawingml/2006/main" xmlns:r="http://schemas.openxmlformats.org/officeDocument/2006/relationships" xmlns:p="http://schemas.openxmlformats.org/presentationml/2006/main">
  <p:tag name="ELAPSEDTIME" val="18.544"/>
  <p:tag name="AUDIO_ID" val="300"/>
</p:tagLst>
</file>

<file path=ppt/tags/tag71.xml><?xml version="1.0" encoding="utf-8"?>
<p:tagLst xmlns:a="http://schemas.openxmlformats.org/drawingml/2006/main" xmlns:r="http://schemas.openxmlformats.org/officeDocument/2006/relationships" xmlns:p="http://schemas.openxmlformats.org/presentationml/2006/main">
  <p:tag name="ELAPSEDTIME" val="30.144"/>
  <p:tag name="AUDIO_ID" val="301"/>
</p:tagLst>
</file>

<file path=ppt/tags/tag72.xml><?xml version="1.0" encoding="utf-8"?>
<p:tagLst xmlns:a="http://schemas.openxmlformats.org/drawingml/2006/main" xmlns:r="http://schemas.openxmlformats.org/officeDocument/2006/relationships" xmlns:p="http://schemas.openxmlformats.org/presentationml/2006/main">
  <p:tag name="ELAPSEDTIME" val="31.312"/>
  <p:tag name="AUDIO_ID" val="302"/>
</p:tagLst>
</file>

<file path=ppt/tags/tag73.xml><?xml version="1.0" encoding="utf-8"?>
<p:tagLst xmlns:a="http://schemas.openxmlformats.org/drawingml/2006/main" xmlns:r="http://schemas.openxmlformats.org/officeDocument/2006/relationships" xmlns:p="http://schemas.openxmlformats.org/presentationml/2006/main">
  <p:tag name="ELAPSEDTIME" val="24.864"/>
  <p:tag name="AUDIO_ID" val="303"/>
</p:tagLst>
</file>

<file path=ppt/tags/tag74.xml><?xml version="1.0" encoding="utf-8"?>
<p:tagLst xmlns:a="http://schemas.openxmlformats.org/drawingml/2006/main" xmlns:r="http://schemas.openxmlformats.org/officeDocument/2006/relationships" xmlns:p="http://schemas.openxmlformats.org/presentationml/2006/main">
  <p:tag name="ELAPSEDTIME" val="71.37601"/>
  <p:tag name="AUDIO_ID" val="269"/>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0"/>
  <p:tag name="ELAPSEDTIME" val="141.184"/>
  <p:tag name="AUDIO_ID" val="312"/>
</p:tagLst>
</file>

<file path=ppt/tags/tag76.xml><?xml version="1.0" encoding="utf-8"?>
<p:tagLst xmlns:a="http://schemas.openxmlformats.org/drawingml/2006/main" xmlns:r="http://schemas.openxmlformats.org/officeDocument/2006/relationships" xmlns:p="http://schemas.openxmlformats.org/presentationml/2006/main">
  <p:tag name="ELAPSEDTIME" val="35.952"/>
  <p:tag name="AUDIO_ID" val="262"/>
</p:tagLst>
</file>

<file path=ppt/tags/tag77.xml><?xml version="1.0" encoding="utf-8"?>
<p:tagLst xmlns:a="http://schemas.openxmlformats.org/drawingml/2006/main" xmlns:r="http://schemas.openxmlformats.org/officeDocument/2006/relationships" xmlns:p="http://schemas.openxmlformats.org/presentationml/2006/main">
  <p:tag name="ELAPSEDTIME" val="35.952"/>
  <p:tag name="AUDIO_ID" val="262"/>
</p:tagLst>
</file>

<file path=ppt/tags/tag78.xml><?xml version="1.0" encoding="utf-8"?>
<p:tagLst xmlns:a="http://schemas.openxmlformats.org/drawingml/2006/main" xmlns:r="http://schemas.openxmlformats.org/officeDocument/2006/relationships" xmlns:p="http://schemas.openxmlformats.org/presentationml/2006/main">
  <p:tag name="ELAPSEDTIME" val="14.288"/>
  <p:tag name="AUDIO_ID" val="275"/>
</p:tagLst>
</file>

<file path=ppt/tags/tag79.xml><?xml version="1.0" encoding="utf-8"?>
<p:tagLst xmlns:a="http://schemas.openxmlformats.org/drawingml/2006/main" xmlns:r="http://schemas.openxmlformats.org/officeDocument/2006/relationships" xmlns:p="http://schemas.openxmlformats.org/presentationml/2006/main">
  <p:tag name="ELAPSEDTIME" val="26.816"/>
  <p:tag name="AUDIO_ID" val="276"/>
</p:tagLst>
</file>

<file path=ppt/tags/tag8.xml><?xml version="1.0" encoding="utf-8"?>
<p:tagLst xmlns:a="http://schemas.openxmlformats.org/drawingml/2006/main" xmlns:r="http://schemas.openxmlformats.org/officeDocument/2006/relationships" xmlns:p="http://schemas.openxmlformats.org/presentationml/2006/main">
  <p:tag name="AUDIO_ID" val="312"/>
  <p:tag name="ELAPSEDTIME" val="37.4"/>
  <p:tag name="ANNOTATION_COUNT" val="0"/>
</p:tagLst>
</file>

<file path=ppt/tags/tag80.xml><?xml version="1.0" encoding="utf-8"?>
<p:tagLst xmlns:a="http://schemas.openxmlformats.org/drawingml/2006/main" xmlns:r="http://schemas.openxmlformats.org/officeDocument/2006/relationships" xmlns:p="http://schemas.openxmlformats.org/presentationml/2006/main">
  <p:tag name="ELAPSEDTIME" val="19.44"/>
  <p:tag name="AUDIO_ID" val="277"/>
</p:tagLst>
</file>

<file path=ppt/tags/tag81.xml><?xml version="1.0" encoding="utf-8"?>
<p:tagLst xmlns:a="http://schemas.openxmlformats.org/drawingml/2006/main" xmlns:r="http://schemas.openxmlformats.org/officeDocument/2006/relationships" xmlns:p="http://schemas.openxmlformats.org/presentationml/2006/main">
  <p:tag name="ELAPSEDTIME" val="106.336"/>
  <p:tag name="AUDIO_ID" val="274"/>
</p:tagLst>
</file>

<file path=ppt/tags/tag82.xml><?xml version="1.0" encoding="utf-8"?>
<p:tagLst xmlns:a="http://schemas.openxmlformats.org/drawingml/2006/main" xmlns:r="http://schemas.openxmlformats.org/officeDocument/2006/relationships" xmlns:p="http://schemas.openxmlformats.org/presentationml/2006/main">
  <p:tag name="ELAPSEDTIME" val="25.12"/>
  <p:tag name="AUDIO_ID" val="263"/>
</p:tagLst>
</file>

<file path=ppt/tags/tag83.xml><?xml version="1.0" encoding="utf-8"?>
<p:tagLst xmlns:a="http://schemas.openxmlformats.org/drawingml/2006/main" xmlns:r="http://schemas.openxmlformats.org/officeDocument/2006/relationships" xmlns:p="http://schemas.openxmlformats.org/presentationml/2006/main">
  <p:tag name="ELAPSEDTIME" val="33.024"/>
  <p:tag name="AUDIO_ID" val="293"/>
</p:tagLst>
</file>

<file path=ppt/tags/tag84.xml><?xml version="1.0" encoding="utf-8"?>
<p:tagLst xmlns:a="http://schemas.openxmlformats.org/drawingml/2006/main" xmlns:r="http://schemas.openxmlformats.org/officeDocument/2006/relationships" xmlns:p="http://schemas.openxmlformats.org/presentationml/2006/main">
  <p:tag name="ELAPSEDTIME" val="72.208"/>
  <p:tag name="AUDIO_ID" val="294"/>
</p:tagLst>
</file>

<file path=ppt/tags/tag85.xml><?xml version="1.0" encoding="utf-8"?>
<p:tagLst xmlns:a="http://schemas.openxmlformats.org/drawingml/2006/main" xmlns:r="http://schemas.openxmlformats.org/officeDocument/2006/relationships" xmlns:p="http://schemas.openxmlformats.org/presentationml/2006/main">
  <p:tag name="ELAPSEDTIME" val="49.936"/>
  <p:tag name="AUDIO_ID" val="264"/>
</p:tagLst>
</file>

<file path=ppt/tags/tag86.xml><?xml version="1.0" encoding="utf-8"?>
<p:tagLst xmlns:a="http://schemas.openxmlformats.org/drawingml/2006/main" xmlns:r="http://schemas.openxmlformats.org/officeDocument/2006/relationships" xmlns:p="http://schemas.openxmlformats.org/presentationml/2006/main">
  <p:tag name="ELAPSEDTIME" val="34.256"/>
  <p:tag name="AUDIO_ID" val="278"/>
</p:tagLst>
</file>

<file path=ppt/tags/tag87.xml><?xml version="1.0" encoding="utf-8"?>
<p:tagLst xmlns:a="http://schemas.openxmlformats.org/drawingml/2006/main" xmlns:r="http://schemas.openxmlformats.org/officeDocument/2006/relationships" xmlns:p="http://schemas.openxmlformats.org/presentationml/2006/main">
  <p:tag name="ARTICULATE_SLIDE_PAUSE" val="0"/>
</p:tagLst>
</file>

<file path=ppt/tags/tag88.xml><?xml version="1.0" encoding="utf-8"?>
<p:tagLst xmlns:a="http://schemas.openxmlformats.org/drawingml/2006/main" xmlns:r="http://schemas.openxmlformats.org/officeDocument/2006/relationships" xmlns:p="http://schemas.openxmlformats.org/presentationml/2006/main">
  <p:tag name="OVERRIDE_SWF" val="YES"/>
  <p:tag name="CONTAINER" val="movieloader"/>
  <p:tag name="LOADER_BUFFER" val="5"/>
  <p:tag name="ART_PLAYER" val="YES"/>
  <p:tag name="SWF_MOVIE_PATH" val="E:\soapui load.swf"/>
  <p:tag name="ARTICULATE_LAYER_TIMING" val="0"/>
  <p:tag name="ARTICULATE_PLAYER_SEEK" val="1"/>
</p:tagLst>
</file>

<file path=ppt/tags/tag89.xml><?xml version="1.0" encoding="utf-8"?>
<p:tagLst xmlns:a="http://schemas.openxmlformats.org/drawingml/2006/main" xmlns:r="http://schemas.openxmlformats.org/officeDocument/2006/relationships" xmlns:p="http://schemas.openxmlformats.org/presentationml/2006/main">
  <p:tag name="ELAPSEDTIME" val="86.52801"/>
  <p:tag name="AUDIO_ID" val="268"/>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0.xml><?xml version="1.0" encoding="utf-8"?>
<p:tagLst xmlns:a="http://schemas.openxmlformats.org/drawingml/2006/main" xmlns:r="http://schemas.openxmlformats.org/officeDocument/2006/relationships" xmlns:p="http://schemas.openxmlformats.org/presentationml/2006/main">
  <p:tag name="ELAPSEDTIME" val="35.808"/>
  <p:tag name="AUDIO_ID" val="280"/>
</p:tagLst>
</file>

<file path=ppt/tags/tag91.xml><?xml version="1.0" encoding="utf-8"?>
<p:tagLst xmlns:a="http://schemas.openxmlformats.org/drawingml/2006/main" xmlns:r="http://schemas.openxmlformats.org/officeDocument/2006/relationships" xmlns:p="http://schemas.openxmlformats.org/presentationml/2006/main">
  <p:tag name="ELAPSEDTIME" val="30.144"/>
  <p:tag name="AUDIO_ID" val="281"/>
</p:tagLst>
</file>

<file path=ppt/tags/tag92.xml><?xml version="1.0" encoding="utf-8"?>
<p:tagLst xmlns:a="http://schemas.openxmlformats.org/drawingml/2006/main" xmlns:r="http://schemas.openxmlformats.org/officeDocument/2006/relationships" xmlns:p="http://schemas.openxmlformats.org/presentationml/2006/main">
  <p:tag name="ELAPSEDTIME" val="108.704"/>
  <p:tag name="AUDIO_ID" val="304"/>
</p:tagLst>
</file>

<file path=ppt/tags/tag93.xml><?xml version="1.0" encoding="utf-8"?>
<p:tagLst xmlns:a="http://schemas.openxmlformats.org/drawingml/2006/main" xmlns:r="http://schemas.openxmlformats.org/officeDocument/2006/relationships" xmlns:p="http://schemas.openxmlformats.org/presentationml/2006/main">
  <p:tag name="ELAPSEDTIME" val="99.344"/>
  <p:tag name="AUDIO_ID" val="275"/>
  <p:tag name="TIMELINE" val="14.3/22.0/28.8/42.4/53.0/57.6/63.0/73.1/76.7/82.8"/>
</p:tagLst>
</file>

<file path=ppt/tags/tag94.xml><?xml version="1.0" encoding="utf-8"?>
<p:tagLst xmlns:a="http://schemas.openxmlformats.org/drawingml/2006/main" xmlns:r="http://schemas.openxmlformats.org/officeDocument/2006/relationships" xmlns:p="http://schemas.openxmlformats.org/presentationml/2006/main">
  <p:tag name="ELAPSEDTIME" val="83.82401"/>
  <p:tag name="AUDIO_ID" val="307"/>
  <p:tag name="TIMELINE" val="4.3/9.3/10.8/12.7/18.8/20.2/22.9/26.8/32.3/36.5/47.4/51.9/53.8"/>
</p:tagLst>
</file>

<file path=ppt/tags/tag95.xml><?xml version="1.0" encoding="utf-8"?>
<p:tagLst xmlns:a="http://schemas.openxmlformats.org/drawingml/2006/main" xmlns:r="http://schemas.openxmlformats.org/officeDocument/2006/relationships" xmlns:p="http://schemas.openxmlformats.org/presentationml/2006/main">
  <p:tag name="ELAPSEDTIME" val="157.216"/>
  <p:tag name="AUDIO_ID" val="287"/>
  <p:tag name="TIMELINE" val="6.1/34.0/52.4/60.2/62.2/65.1/70.4/71.8/78.1/106.2"/>
</p:tagLst>
</file>

<file path=ppt/tags/tag96.xml><?xml version="1.0" encoding="utf-8"?>
<p:tagLst xmlns:a="http://schemas.openxmlformats.org/drawingml/2006/main" xmlns:r="http://schemas.openxmlformats.org/officeDocument/2006/relationships" xmlns:p="http://schemas.openxmlformats.org/presentationml/2006/main">
  <p:tag name="ELAPSEDTIME" val="81.024"/>
  <p:tag name="AUDIO_ID" val="284"/>
</p:tagLst>
</file>

<file path=ppt/tags/tag97.xml><?xml version="1.0" encoding="utf-8"?>
<p:tagLst xmlns:a="http://schemas.openxmlformats.org/drawingml/2006/main" xmlns:r="http://schemas.openxmlformats.org/officeDocument/2006/relationships" xmlns:p="http://schemas.openxmlformats.org/presentationml/2006/main">
  <p:tag name="ELAPSEDTIME" val="30.496"/>
  <p:tag name="AUDIO_ID" val="26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12897</TotalTime>
  <Words>9433</Words>
  <Application>Microsoft Macintosh PowerPoint</Application>
  <PresentationFormat>On-screen Show (4:3)</PresentationFormat>
  <Paragraphs>1202</Paragraphs>
  <Slides>276</Slides>
  <Notes>106</Notes>
  <HiddenSlides>0</HiddenSlides>
  <MMClips>0</MMClips>
  <ScaleCrop>false</ScaleCrop>
  <HeadingPairs>
    <vt:vector size="4" baseType="variant">
      <vt:variant>
        <vt:lpstr>Theme</vt:lpstr>
      </vt:variant>
      <vt:variant>
        <vt:i4>1</vt:i4>
      </vt:variant>
      <vt:variant>
        <vt:lpstr>Slide Titles</vt:lpstr>
      </vt:variant>
      <vt:variant>
        <vt:i4>276</vt:i4>
      </vt:variant>
    </vt:vector>
  </HeadingPairs>
  <TitlesOfParts>
    <vt:vector size="277" baseType="lpstr">
      <vt:lpstr>Essential</vt:lpstr>
      <vt:lpstr>Cheap and Free Test Tools</vt:lpstr>
      <vt:lpstr>At the Start</vt:lpstr>
      <vt:lpstr>We Can’t Cover All Tools</vt:lpstr>
      <vt:lpstr>Constraints</vt:lpstr>
      <vt:lpstr>Common Acceptance Issues</vt:lpstr>
      <vt:lpstr>A Strategy For Acceptance</vt:lpstr>
      <vt:lpstr>Think About Commercial Tools</vt:lpstr>
      <vt:lpstr>What’s the Answer?</vt:lpstr>
      <vt:lpstr>Evaluations</vt:lpstr>
      <vt:lpstr>Your Personal Toolkit</vt:lpstr>
      <vt:lpstr>Tool Types We Will Cover</vt:lpstr>
      <vt:lpstr>Test Design</vt:lpstr>
      <vt:lpstr>PictMaster</vt:lpstr>
      <vt:lpstr>Pictmaster (2)</vt:lpstr>
      <vt:lpstr>Pictmaster (3)</vt:lpstr>
      <vt:lpstr>ACTS</vt:lpstr>
      <vt:lpstr>ACTS (2)</vt:lpstr>
      <vt:lpstr>ACTS (3)</vt:lpstr>
      <vt:lpstr>Free Mind</vt:lpstr>
      <vt:lpstr>Functional Decomposition with Free Mind</vt:lpstr>
      <vt:lpstr>xmind</vt:lpstr>
      <vt:lpstr>Xmind (2)</vt:lpstr>
      <vt:lpstr>Xmind (3)</vt:lpstr>
      <vt:lpstr>Xmind (4)</vt:lpstr>
      <vt:lpstr>Minimal Essential Test Strategy (METS)</vt:lpstr>
      <vt:lpstr>Physical Items</vt:lpstr>
      <vt:lpstr>PowerPoint Presentation</vt:lpstr>
      <vt:lpstr>Physical Test Metrics</vt:lpstr>
      <vt:lpstr>PowerPoint Presentation</vt:lpstr>
      <vt:lpstr>Functions</vt:lpstr>
      <vt:lpstr>PowerPoint Presentation</vt:lpstr>
      <vt:lpstr>Metrics</vt:lpstr>
      <vt:lpstr>METS Functional Test Metrics</vt:lpstr>
      <vt:lpstr>METS Functional Test Metrics (2)</vt:lpstr>
      <vt:lpstr>METS Time Budgeter</vt:lpstr>
      <vt:lpstr>METS iPhone App</vt:lpstr>
      <vt:lpstr>Dia</vt:lpstr>
      <vt:lpstr>PowerPoint Presentation</vt:lpstr>
      <vt:lpstr>Gliffy</vt:lpstr>
      <vt:lpstr>Business Process Diagram  Created in Gliffy</vt:lpstr>
      <vt:lpstr>Shapes</vt:lpstr>
      <vt:lpstr>PowerPoint Presentation</vt:lpstr>
      <vt:lpstr>yEd Graph Editor</vt:lpstr>
      <vt:lpstr>yEd</vt:lpstr>
      <vt:lpstr>PowerPoint Presentation</vt:lpstr>
      <vt:lpstr>yWorks UML Doclet</vt:lpstr>
      <vt:lpstr>PowerPoint Presentation</vt:lpstr>
      <vt:lpstr>GraphWalker</vt:lpstr>
      <vt:lpstr>Simple Finite State Machine Model</vt:lpstr>
      <vt:lpstr>Prototyping tools</vt:lpstr>
      <vt:lpstr>Pencil</vt:lpstr>
      <vt:lpstr>Pencil</vt:lpstr>
      <vt:lpstr>Pencil</vt:lpstr>
      <vt:lpstr>Pencil</vt:lpstr>
      <vt:lpstr>Pencil</vt:lpstr>
      <vt:lpstr>Business Process modeling</vt:lpstr>
      <vt:lpstr>ARIS Express</vt:lpstr>
      <vt:lpstr>Aris express – example travel process</vt:lpstr>
      <vt:lpstr>Aris express</vt:lpstr>
      <vt:lpstr>Others?</vt:lpstr>
      <vt:lpstr>Test Execution</vt:lpstr>
      <vt:lpstr>Macro Scheduler Main Interface</vt:lpstr>
      <vt:lpstr>Macro Scheduler Script Editor</vt:lpstr>
      <vt:lpstr>Example Script (1)</vt:lpstr>
      <vt:lpstr>Example Script (2)</vt:lpstr>
      <vt:lpstr>Sample Data-Driven Script</vt:lpstr>
      <vt:lpstr>Selenium IDE</vt:lpstr>
      <vt:lpstr>Selenium IDE Features</vt:lpstr>
      <vt:lpstr>Selenium IDE Features (2)</vt:lpstr>
      <vt:lpstr>iMacros</vt:lpstr>
      <vt:lpstr>PowerPoint Presentation</vt:lpstr>
      <vt:lpstr>PowerPoint Presentation</vt:lpstr>
      <vt:lpstr>PowerPoint Presentation</vt:lpstr>
      <vt:lpstr>Cubic Test</vt:lpstr>
      <vt:lpstr>Cubic Test (2)</vt:lpstr>
      <vt:lpstr>Bad Boy</vt:lpstr>
      <vt:lpstr>Bad Boy (2)</vt:lpstr>
      <vt:lpstr>Cucumber</vt:lpstr>
      <vt:lpstr>Cucumber Language Example</vt:lpstr>
      <vt:lpstr>Sikuli</vt:lpstr>
      <vt:lpstr>Sikuli Scripting</vt:lpstr>
      <vt:lpstr>IcuTest</vt:lpstr>
      <vt:lpstr>PowerPoint Presentation</vt:lpstr>
      <vt:lpstr>IcuTest Test Generator</vt:lpstr>
      <vt:lpstr>Fake</vt:lpstr>
      <vt:lpstr>Keynote mite</vt:lpstr>
      <vt:lpstr>Other Free Test Execution Tools</vt:lpstr>
      <vt:lpstr>Others?</vt:lpstr>
      <vt:lpstr>Test Automation Frameworks</vt:lpstr>
      <vt:lpstr>Open Source Frameworks</vt:lpstr>
      <vt:lpstr>Open2Test</vt:lpstr>
      <vt:lpstr>Open2Test (2)</vt:lpstr>
      <vt:lpstr>Framework Architecture</vt:lpstr>
      <vt:lpstr>Open2Test (3)</vt:lpstr>
      <vt:lpstr>Framework Flow</vt:lpstr>
      <vt:lpstr>Open2Test (4)</vt:lpstr>
      <vt:lpstr>Open2Test Features</vt:lpstr>
      <vt:lpstr>Open2Test Features (2)</vt:lpstr>
      <vt:lpstr>Open2Test Features (3)</vt:lpstr>
      <vt:lpstr>Open2Test Features (4)</vt:lpstr>
      <vt:lpstr>Robot framework</vt:lpstr>
      <vt:lpstr>Robot framework (2)</vt:lpstr>
      <vt:lpstr>Robot framework (3)</vt:lpstr>
      <vt:lpstr>Robot framework (4)</vt:lpstr>
      <vt:lpstr>Selenium Library</vt:lpstr>
      <vt:lpstr>STAF</vt:lpstr>
      <vt:lpstr>STAF Overview</vt:lpstr>
      <vt:lpstr>STAF Overview (2)</vt:lpstr>
      <vt:lpstr>STAF Overview (3)</vt:lpstr>
      <vt:lpstr>STAF Overview (4)</vt:lpstr>
      <vt:lpstr>STAF Overview (5)</vt:lpstr>
      <vt:lpstr>STAF Overview (6)</vt:lpstr>
      <vt:lpstr>STAF Objectives</vt:lpstr>
      <vt:lpstr>STAF Objectives (2)</vt:lpstr>
      <vt:lpstr>STAF as Automation Toolkit</vt:lpstr>
      <vt:lpstr>STAF Supported Platforms</vt:lpstr>
      <vt:lpstr>STAF Supported Languages</vt:lpstr>
      <vt:lpstr>The STAF Web Site</vt:lpstr>
      <vt:lpstr>STAF Web Site</vt:lpstr>
      <vt:lpstr>STAF Download Page</vt:lpstr>
      <vt:lpstr>Performance Testing &amp; Monitoring Tools</vt:lpstr>
      <vt:lpstr>SmartInspect</vt:lpstr>
      <vt:lpstr>PowerPoint Presentation</vt:lpstr>
      <vt:lpstr>Network Monitoring</vt:lpstr>
      <vt:lpstr>Axence NetTools Pro</vt:lpstr>
      <vt:lpstr>Paessler Web Server Test</vt:lpstr>
      <vt:lpstr>PowerPoint Presentation</vt:lpstr>
      <vt:lpstr>Paessler PRTG Network Monitoring</vt:lpstr>
      <vt:lpstr>PowerPoint Presentation</vt:lpstr>
      <vt:lpstr>PowerPoint Presentation</vt:lpstr>
      <vt:lpstr>PowerPoint Presentation</vt:lpstr>
      <vt:lpstr>PowerPoint Presentation</vt:lpstr>
      <vt:lpstr>Other monitoring tools</vt:lpstr>
      <vt:lpstr>Iometer</vt:lpstr>
      <vt:lpstr>Memory Test Tools</vt:lpstr>
      <vt:lpstr>Memory Validator</vt:lpstr>
      <vt:lpstr>PowerPoint Presentation</vt:lpstr>
      <vt:lpstr>loadUI</vt:lpstr>
      <vt:lpstr>loadUI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SOASTA CloudTest Lite</vt:lpstr>
      <vt:lpstr>SOASTA CloudTest Lite (2)</vt:lpstr>
      <vt:lpstr>SOASTA CloudTest Lite (2)</vt:lpstr>
      <vt:lpstr>SOASTA CloudTest Lite (3)</vt:lpstr>
      <vt:lpstr>SOASTA CloudTest Lite (4)</vt:lpstr>
      <vt:lpstr>SOASTA CloudTest Lite (5)</vt:lpstr>
      <vt:lpstr>Browser Mob</vt:lpstr>
      <vt:lpstr>chess</vt:lpstr>
      <vt:lpstr>Other Notable Free Load Test Tools</vt:lpstr>
      <vt:lpstr>Others?</vt:lpstr>
      <vt:lpstr>Test Management</vt:lpstr>
      <vt:lpstr>Testopia</vt:lpstr>
      <vt:lpstr>qaManager</vt:lpstr>
      <vt:lpstr>QAManager (2)</vt:lpstr>
      <vt:lpstr>testmaster</vt:lpstr>
      <vt:lpstr>PowerPoint Presentation</vt:lpstr>
      <vt:lpstr>PowerPoint Presentation</vt:lpstr>
      <vt:lpstr>PowerPoint Presentation</vt:lpstr>
      <vt:lpstr>PowerPoint Presentation</vt:lpstr>
      <vt:lpstr>PowerPoint Presentation</vt:lpstr>
      <vt:lpstr>Zeta Test</vt:lpstr>
      <vt:lpstr>PowerPoint Presentation</vt:lpstr>
      <vt:lpstr>XQual</vt:lpstr>
      <vt:lpstr>PowerPoint Presentation</vt:lpstr>
      <vt:lpstr>QA Book</vt:lpstr>
      <vt:lpstr>PowerPoint Presentation</vt:lpstr>
      <vt:lpstr>PowerPoint Presentation</vt:lpstr>
      <vt:lpstr>PowerPoint Presentation</vt:lpstr>
      <vt:lpstr>PowerPoint Presentation</vt:lpstr>
      <vt:lpstr>PowerPoint Presentation</vt:lpstr>
      <vt:lpstr>PowerPoint Presentation</vt:lpstr>
      <vt:lpstr>Bromine</vt:lpstr>
      <vt:lpstr>TestLodge</vt:lpstr>
      <vt:lpstr>TestLink</vt:lpstr>
      <vt:lpstr>PowerPoint Presentation</vt:lpstr>
      <vt:lpstr>Test Suite View</vt:lpstr>
      <vt:lpstr>Test Run View</vt:lpstr>
      <vt:lpstr>TestRail</vt:lpstr>
      <vt:lpstr>PowerPoint Presentation</vt:lpstr>
      <vt:lpstr>PowerPoint Presentation</vt:lpstr>
      <vt:lpstr>Test Run</vt:lpstr>
      <vt:lpstr>PowerPoint Presentation</vt:lpstr>
      <vt:lpstr>PowerPoint Presentation</vt:lpstr>
      <vt:lpstr>PowerPoint Presentation</vt:lpstr>
      <vt:lpstr>PowerPoint Presentation</vt:lpstr>
      <vt:lpstr>RTH - Requirements and Testing Hub</vt:lpstr>
      <vt:lpstr>PowerPoint Presentation</vt:lpstr>
      <vt:lpstr>PowerPoint Presentation</vt:lpstr>
      <vt:lpstr>PowerPoint Presentation</vt:lpstr>
      <vt:lpstr>PowerPoint Presentation</vt:lpstr>
      <vt:lpstr>Axiom</vt:lpstr>
      <vt:lpstr>ICE Scrum</vt:lpstr>
      <vt:lpstr>Ice scrum (2)</vt:lpstr>
      <vt:lpstr>Ice scrum (3)</vt:lpstr>
      <vt:lpstr>Ice scrum (4)</vt:lpstr>
      <vt:lpstr>Others?</vt:lpstr>
      <vt:lpstr>Test Data Generation</vt:lpstr>
      <vt:lpstr>PowerPoint Presentation</vt:lpstr>
      <vt:lpstr>PowerPoint Presentation</vt:lpstr>
      <vt:lpstr>Others?</vt:lpstr>
      <vt:lpstr>Test Evaluation</vt:lpstr>
      <vt:lpstr>Test Evaluation (2)</vt:lpstr>
      <vt:lpstr>Test evaluation (3)</vt:lpstr>
      <vt:lpstr>PowerPoint Presentation</vt:lpstr>
      <vt:lpstr>PowerPoint Presentation</vt:lpstr>
      <vt:lpstr>PowerPoint Presentation</vt:lpstr>
      <vt:lpstr>UltraCompare</vt:lpstr>
      <vt:lpstr>ultracompare</vt:lpstr>
      <vt:lpstr>winmerge</vt:lpstr>
      <vt:lpstr>windiff</vt:lpstr>
      <vt:lpstr>KDiff3</vt:lpstr>
      <vt:lpstr>Test Evaluation (4)</vt:lpstr>
      <vt:lpstr>TimeSnapper</vt:lpstr>
      <vt:lpstr>Others?</vt:lpstr>
      <vt:lpstr>Defect Tracking</vt:lpstr>
      <vt:lpstr>PowerPoint Presentation</vt:lpstr>
      <vt:lpstr>Bugzilla (2)</vt:lpstr>
      <vt:lpstr>Mantis</vt:lpstr>
      <vt:lpstr>Mantis (2)</vt:lpstr>
      <vt:lpstr>PowerPoint Presentation</vt:lpstr>
      <vt:lpstr>PowerPoint Presentation</vt:lpstr>
      <vt:lpstr>Mantis Mobile</vt:lpstr>
      <vt:lpstr>Others</vt:lpstr>
      <vt:lpstr>Others?</vt:lpstr>
      <vt:lpstr>SOA</vt:lpstr>
      <vt:lpstr>PowerPoint Presentation</vt:lpstr>
      <vt:lpstr>PowerPoint Presentation</vt:lpstr>
      <vt:lpstr>PushToTest</vt:lpstr>
      <vt:lpstr>Fiddler</vt:lpstr>
      <vt:lpstr>Fiddler (2)</vt:lpstr>
      <vt:lpstr>Fiddler (3)</vt:lpstr>
      <vt:lpstr>Fiddler (4)</vt:lpstr>
      <vt:lpstr>Fiddler (5)</vt:lpstr>
      <vt:lpstr>Poster</vt:lpstr>
      <vt:lpstr>Poster (2)</vt:lpstr>
      <vt:lpstr>Others?</vt:lpstr>
      <vt:lpstr>Web Testing</vt:lpstr>
      <vt:lpstr>PowerPoint Presentation</vt:lpstr>
      <vt:lpstr>PowerPoint Presentation</vt:lpstr>
      <vt:lpstr>Canoo Web Test</vt:lpstr>
      <vt:lpstr>Canoo Web Test Scripting</vt:lpstr>
      <vt:lpstr>Pex and Moles</vt:lpstr>
      <vt:lpstr>CUITe (Coded UI Test enhanced) Framework</vt:lpstr>
      <vt:lpstr>Google JS Test</vt:lpstr>
      <vt:lpstr>Google JS Test Example</vt:lpstr>
      <vt:lpstr>ReviewClipse</vt:lpstr>
      <vt:lpstr>ReviewClipse Screenshot</vt:lpstr>
      <vt:lpstr>Static Analysis &amp; Code Metrics</vt:lpstr>
      <vt:lpstr>Cobertura</vt:lpstr>
      <vt:lpstr>Sample Cobertura Output</vt:lpstr>
      <vt:lpstr>Cobertura Features</vt:lpstr>
      <vt:lpstr>Cobertura Features (2)</vt:lpstr>
      <vt:lpstr>ccm</vt:lpstr>
      <vt:lpstr>CCm features</vt:lpstr>
      <vt:lpstr>ccm</vt:lpstr>
      <vt:lpstr>Others?</vt:lpstr>
      <vt:lpstr>Virtual Test Environments</vt:lpstr>
      <vt:lpstr>Virtual Test Environments (2)</vt:lpstr>
      <vt:lpstr>GhostLab</vt:lpstr>
      <vt:lpstr>Quality Management</vt:lpstr>
      <vt:lpstr>Spago4Q</vt:lpstr>
      <vt:lpstr>Online Collaboration Tools</vt:lpstr>
      <vt:lpstr>Designing your own test tool framework</vt:lpstr>
      <vt:lpstr>A Process Framework For Test Automation</vt:lpstr>
      <vt:lpstr>The Test Framework as an Architectural Interface</vt:lpstr>
      <vt:lpstr>Integration With Other Types of Test Tools</vt:lpstr>
      <vt:lpstr>Summary</vt:lpstr>
      <vt:lpstr>Resources</vt:lpstr>
      <vt:lpstr>Bio - Randall W. Rice</vt:lpstr>
      <vt:lpstr>Contact Information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Cheap and Free Test Tools</dc:title>
  <dc:creator>Randall Rice</dc:creator>
  <cp:lastModifiedBy>Randall Rice</cp:lastModifiedBy>
  <cp:revision>212</cp:revision>
  <cp:lastPrinted>2012-10-06T23:23:43Z</cp:lastPrinted>
  <dcterms:created xsi:type="dcterms:W3CDTF">2011-02-23T20:25:48Z</dcterms:created>
  <dcterms:modified xsi:type="dcterms:W3CDTF">2014-02-24T17:47:03Z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Cheap and Free Test Tools - Rice - StarWest 2010</vt:lpwstr>
  </property>
</Properties>
</file>